
<file path=[Content_Types].xml><?xml version="1.0" encoding="utf-8"?>
<Types xmlns="http://schemas.openxmlformats.org/package/2006/content-types">
  <Default Extension="emf" ContentType="image/x-em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notesSlides/notesSlide2.xml" ContentType="application/vnd.openxmlformats-officedocument.presentationml.notesSlide+xml"/>
  <Override PartName="/ppt/ink/ink5.xml" ContentType="application/inkml+xml"/>
  <Override PartName="/ppt/notesSlides/notesSlide3.xml" ContentType="application/vnd.openxmlformats-officedocument.presentationml.notesSlide+xml"/>
  <Override PartName="/ppt/ink/ink6.xml" ContentType="application/inkml+xml"/>
  <Override PartName="/ppt/ink/ink7.xml" ContentType="application/inkml+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2"/>
  </p:notesMasterIdLst>
  <p:handoutMasterIdLst>
    <p:handoutMasterId r:id="rId13"/>
  </p:handoutMasterIdLst>
  <p:sldIdLst>
    <p:sldId id="1124" r:id="rId2"/>
    <p:sldId id="325" r:id="rId3"/>
    <p:sldId id="296" r:id="rId4"/>
    <p:sldId id="257" r:id="rId5"/>
    <p:sldId id="1111" r:id="rId6"/>
    <p:sldId id="1112" r:id="rId7"/>
    <p:sldId id="1113" r:id="rId8"/>
    <p:sldId id="1114" r:id="rId9"/>
    <p:sldId id="1115" r:id="rId10"/>
    <p:sldId id="1116" r:id="rId1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420" autoAdjust="0"/>
    <p:restoredTop sz="92694" autoAdjust="0"/>
  </p:normalViewPr>
  <p:slideViewPr>
    <p:cSldViewPr snapToGrid="0">
      <p:cViewPr varScale="1">
        <p:scale>
          <a:sx n="104" d="100"/>
          <a:sy n="104" d="100"/>
        </p:scale>
        <p:origin x="906" y="114"/>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2023/8/24</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in="-1920" max="1920" units="cm"/>
          <inkml:channel name="Y" type="integer" max="1083" units="cm"/>
          <inkml:channel name="T" type="integer" max="2.14748E9" units="dev"/>
        </inkml:traceFormat>
        <inkml:channelProperties>
          <inkml:channelProperty channel="X" name="resolution" value="73.70441" units="1/cm"/>
          <inkml:channelProperty channel="Y" name="resolution" value="36.83673" units="1/cm"/>
          <inkml:channelProperty channel="T" name="resolution" value="1" units="1/dev"/>
        </inkml:channelProperties>
      </inkml:inkSource>
      <inkml:timestamp xml:id="ts0" timeString="2023-05-05T09:10:23.992"/>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nkml:trace contextRef="#ctx0" brushRef="#br0">28963 7920 0</inkml:trace>
</inkml:ink>
</file>

<file path=ppt/ink/ink2.xml><?xml version="1.0" encoding="utf-8"?>
<inkml:ink xmlns:inkml="http://www.w3.org/2003/InkML">
  <inkml:definitions>
    <inkml:context xml:id="ctx0">
      <inkml:inkSource xml:id="inkSrc0">
        <inkml:traceFormat>
          <inkml:channel name="X" type="integer" min="-1920" max="1920" units="cm"/>
          <inkml:channel name="Y" type="integer" max="1083" units="cm"/>
          <inkml:channel name="T" type="integer" max="2.14748E9" units="dev"/>
        </inkml:traceFormat>
        <inkml:channelProperties>
          <inkml:channelProperty channel="X" name="resolution" value="73.70441" units="1/cm"/>
          <inkml:channelProperty channel="Y" name="resolution" value="36.83673" units="1/cm"/>
          <inkml:channelProperty channel="T" name="resolution" value="1" units="1/dev"/>
        </inkml:channelProperties>
      </inkml:inkSource>
      <inkml:timestamp xml:id="ts0" timeString="2023-05-05T09:10:44.173"/>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nkml:trace contextRef="#ctx0" brushRef="#br0">23883 14305 0</inkml:trace>
</inkml:ink>
</file>

<file path=ppt/ink/ink3.xml><?xml version="1.0" encoding="utf-8"?>
<inkml:ink xmlns:inkml="http://www.w3.org/2003/InkML">
  <inkml:definitions>
    <inkml:context xml:id="ctx0">
      <inkml:inkSource xml:id="inkSrc0">
        <inkml:traceFormat>
          <inkml:channel name="X" type="integer" min="-1920" max="1920" units="cm"/>
          <inkml:channel name="Y" type="integer" max="1083" units="cm"/>
          <inkml:channel name="T" type="integer" max="2.14748E9" units="dev"/>
        </inkml:traceFormat>
        <inkml:channelProperties>
          <inkml:channelProperty channel="X" name="resolution" value="73.70441" units="1/cm"/>
          <inkml:channelProperty channel="Y" name="resolution" value="36.83673" units="1/cm"/>
          <inkml:channelProperty channel="T" name="resolution" value="1" units="1/dev"/>
        </inkml:channelProperties>
      </inkml:inkSource>
      <inkml:timestamp xml:id="ts0" timeString="2023-05-05T09:10:45.971"/>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nkml:trace contextRef="#ctx0" brushRef="#br0">11977 12859 0</inkml:trace>
</inkml:ink>
</file>

<file path=ppt/ink/ink4.xml><?xml version="1.0" encoding="utf-8"?>
<inkml:ink xmlns:inkml="http://www.w3.org/2003/InkML">
  <inkml:definitions>
    <inkml:context xml:id="ctx0">
      <inkml:inkSource xml:id="inkSrc0">
        <inkml:traceFormat>
          <inkml:channel name="X" type="integer" min="-1920" max="1920" units="cm"/>
          <inkml:channel name="Y" type="integer" max="1083" units="cm"/>
          <inkml:channel name="T" type="integer" max="2.14748E9" units="dev"/>
        </inkml:traceFormat>
        <inkml:channelProperties>
          <inkml:channelProperty channel="X" name="resolution" value="73.70441" units="1/cm"/>
          <inkml:channelProperty channel="Y" name="resolution" value="36.83673" units="1/cm"/>
          <inkml:channelProperty channel="T" name="resolution" value="1" units="1/dev"/>
        </inkml:channelProperties>
      </inkml:inkSource>
      <inkml:timestamp xml:id="ts0" timeString="2023-05-05T09:10:47.983"/>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nkml:trace contextRef="#ctx0" brushRef="#br0">23566 12259 0</inkml:trace>
</inkml:ink>
</file>

<file path=ppt/ink/ink5.xml><?xml version="1.0" encoding="utf-8"?>
<inkml:ink xmlns:inkml="http://www.w3.org/2003/InkML">
  <inkml:definitions>
    <inkml:context xml:id="ctx0">
      <inkml:inkSource xml:id="inkSrc0">
        <inkml:traceFormat>
          <inkml:channel name="X" type="integer" min="-1920" max="1920" units="cm"/>
          <inkml:channel name="Y" type="integer" max="1083" units="cm"/>
          <inkml:channel name="T" type="integer" max="2.14748E9" units="dev"/>
        </inkml:traceFormat>
        <inkml:channelProperties>
          <inkml:channelProperty channel="X" name="resolution" value="73.70441" units="1/cm"/>
          <inkml:channelProperty channel="Y" name="resolution" value="36.83673" units="1/cm"/>
          <inkml:channelProperty channel="T" name="resolution" value="1" units="1/dev"/>
        </inkml:channelProperties>
      </inkml:inkSource>
      <inkml:timestamp xml:id="ts0" timeString="2023-05-05T09:11:52.297"/>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nkml:trace contextRef="#ctx0" brushRef="#br0">12929 13317 0</inkml:trace>
</inkml:ink>
</file>

<file path=ppt/ink/ink6.xml><?xml version="1.0" encoding="utf-8"?>
<inkml:ink xmlns:inkml="http://www.w3.org/2003/InkML">
  <inkml:definitions>
    <inkml:context xml:id="ctx0">
      <inkml:inkSource xml:id="inkSrc0">
        <inkml:traceFormat>
          <inkml:channel name="X" type="integer" min="-1920" max="1920" units="cm"/>
          <inkml:channel name="Y" type="integer" max="1083" units="cm"/>
          <inkml:channel name="T" type="integer" max="2.14748E9" units="dev"/>
        </inkml:traceFormat>
        <inkml:channelProperties>
          <inkml:channelProperty channel="X" name="resolution" value="73.70441" units="1/cm"/>
          <inkml:channelProperty channel="Y" name="resolution" value="36.83673" units="1/cm"/>
          <inkml:channelProperty channel="T" name="resolution" value="1" units="1/dev"/>
        </inkml:channelProperties>
      </inkml:inkSource>
      <inkml:timestamp xml:id="ts0" timeString="2023-05-05T09:12:25.526"/>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nkml:trace contextRef="#ctx0" brushRef="#br0">24818 16598 0</inkml:trace>
</inkml:ink>
</file>

<file path=ppt/ink/ink7.xml><?xml version="1.0" encoding="utf-8"?>
<inkml:ink xmlns:inkml="http://www.w3.org/2003/InkML">
  <inkml:definitions>
    <inkml:context xml:id="ctx0">
      <inkml:inkSource xml:id="inkSrc0">
        <inkml:traceFormat>
          <inkml:channel name="X" type="integer" min="-1920" max="1920" units="cm"/>
          <inkml:channel name="Y" type="integer" max="1083" units="cm"/>
          <inkml:channel name="T" type="integer" max="2.14748E9" units="dev"/>
        </inkml:traceFormat>
        <inkml:channelProperties>
          <inkml:channelProperty channel="X" name="resolution" value="73.70441" units="1/cm"/>
          <inkml:channelProperty channel="Y" name="resolution" value="36.83673" units="1/cm"/>
          <inkml:channelProperty channel="T" name="resolution" value="1" units="1/dev"/>
        </inkml:channelProperties>
      </inkml:inkSource>
      <inkml:timestamp xml:id="ts0" timeString="2023-05-05T09:12:42.902"/>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nkml:trace contextRef="#ctx0" brushRef="#br0">17727 13688 0</inkml:trace>
</inkml:ink>
</file>

<file path=ppt/media/image1.png>
</file>

<file path=ppt/media/image10.png>
</file>

<file path=ppt/media/image100.png>
</file>

<file path=ppt/media/image11.png>
</file>

<file path=ppt/media/image110.png>
</file>

<file path=ppt/media/image12.png>
</file>

<file path=ppt/media/image13.png>
</file>

<file path=ppt/media/image14.png>
</file>

<file path=ppt/media/image15.png>
</file>

<file path=ppt/media/image16.png>
</file>

<file path=ppt/media/image17.jpeg>
</file>

<file path=ppt/media/image18.jpeg>
</file>

<file path=ppt/media/image19.jpeg>
</file>

<file path=ppt/media/image2.png>
</file>

<file path=ppt/media/image20.jpeg>
</file>

<file path=ppt/media/image21.jpeg>
</file>

<file path=ppt/media/image2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media/media4.mp4>
</file>

<file path=ppt/media/media5.mp4>
</file>

<file path=ppt/media/media6.mp4>
</file>

<file path=ppt/media/media7.mp4>
</file>

<file path=ppt/media/media8.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EBD6B9-3C25-4D93-B2E8-B13B1D455977}" type="datetimeFigureOut">
              <a:rPr lang="zh-CN" altLang="en-US" smtClean="0"/>
              <a:t>2023/8/24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0BF3846-B60B-4AF6-AEF4-411E7F9F67D5}"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0BF3846-B60B-4AF6-AEF4-411E7F9F67D5}" type="slidenum">
              <a:rPr lang="zh-CN" altLang="en-US" smtClean="0"/>
              <a:t>1</a:t>
            </a:fld>
            <a:endParaRPr lang="zh-CN" altLang="en-US"/>
          </a:p>
        </p:txBody>
      </p:sp>
    </p:spTree>
    <p:extLst>
      <p:ext uri="{BB962C8B-B14F-4D97-AF65-F5344CB8AC3E}">
        <p14:creationId xmlns:p14="http://schemas.microsoft.com/office/powerpoint/2010/main" val="29576113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9399409-DFDD-4E18-AC07-B1B178E3E3EC}" type="slidenum">
              <a:rPr lang="zh-CN" altLang="en-US" smtClean="0"/>
              <a:t>7</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9399409-DFDD-4E18-AC07-B1B178E3E3EC}" type="slidenum">
              <a:rPr lang="zh-CN" altLang="en-US" smtClean="0"/>
              <a:t>9</a:t>
            </a:fld>
            <a:endParaRPr lang="zh-CN" altLang="en-US"/>
          </a:p>
        </p:txBody>
      </p:sp>
    </p:spTree>
    <p:extLst>
      <p:ext uri="{BB962C8B-B14F-4D97-AF65-F5344CB8AC3E}">
        <p14:creationId xmlns:p14="http://schemas.microsoft.com/office/powerpoint/2010/main" val="19863123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E8C820B7-90ED-4B89-9349-F3FDEAAE8343}" type="datetimeFigureOut">
              <a:rPr lang="zh-CN" altLang="en-US" smtClean="0"/>
              <a:t>2023/8/24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C0D8199-3D71-49F2-A743-079697384789}"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E8C820B7-90ED-4B89-9349-F3FDEAAE8343}" type="datetimeFigureOut">
              <a:rPr lang="zh-CN" altLang="en-US" smtClean="0"/>
              <a:t>2023/8/24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C0D8199-3D71-49F2-A743-079697384789}"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E8C820B7-90ED-4B89-9349-F3FDEAAE8343}" type="datetimeFigureOut">
              <a:rPr lang="zh-CN" altLang="en-US" smtClean="0"/>
              <a:t>2023/8/24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C0D8199-3D71-49F2-A743-079697384789}"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E8C820B7-90ED-4B89-9349-F3FDEAAE8343}" type="datetimeFigureOut">
              <a:rPr lang="zh-CN" altLang="en-US" smtClean="0"/>
              <a:t>2023/8/24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C0D8199-3D71-49F2-A743-079697384789}"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E8C820B7-90ED-4B89-9349-F3FDEAAE8343}" type="datetimeFigureOut">
              <a:rPr lang="zh-CN" altLang="en-US" smtClean="0"/>
              <a:t>2023/8/24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C0D8199-3D71-49F2-A743-079697384789}"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E8C820B7-90ED-4B89-9349-F3FDEAAE8343}" type="datetimeFigureOut">
              <a:rPr lang="zh-CN" altLang="en-US" smtClean="0"/>
              <a:t>2023/8/24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C0D8199-3D71-49F2-A743-079697384789}"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E8C820B7-90ED-4B89-9349-F3FDEAAE8343}" type="datetimeFigureOut">
              <a:rPr lang="zh-CN" altLang="en-US" smtClean="0"/>
              <a:t>2023/8/24</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C0D8199-3D71-49F2-A743-079697384789}"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E8C820B7-90ED-4B89-9349-F3FDEAAE8343}" type="datetimeFigureOut">
              <a:rPr lang="zh-CN" altLang="en-US" smtClean="0"/>
              <a:t>2023/8/24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C0D8199-3D71-49F2-A743-079697384789}"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E8C820B7-90ED-4B89-9349-F3FDEAAE8343}" type="datetimeFigureOut">
              <a:rPr lang="zh-CN" altLang="en-US" smtClean="0"/>
              <a:t>2023/8/24</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C0D8199-3D71-49F2-A743-079697384789}"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E8C820B7-90ED-4B89-9349-F3FDEAAE8343}" type="datetimeFigureOut">
              <a:rPr lang="zh-CN" altLang="en-US" smtClean="0"/>
              <a:t>2023/8/24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C0D8199-3D71-49F2-A743-079697384789}"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E8C820B7-90ED-4B89-9349-F3FDEAAE8343}" type="datetimeFigureOut">
              <a:rPr lang="zh-CN" altLang="en-US" smtClean="0"/>
              <a:t>2023/8/24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C0D8199-3D71-49F2-A743-079697384789}"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8C820B7-90ED-4B89-9349-F3FDEAAE8343}" type="datetimeFigureOut">
              <a:rPr lang="zh-CN" altLang="en-US" smtClean="0"/>
              <a:t>2023/8/24</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C0D8199-3D71-49F2-A743-079697384789}"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8" Type="http://schemas.openxmlformats.org/officeDocument/2006/relationships/image" Target="../media/image110.png"/><Relationship Id="rId3" Type="http://schemas.openxmlformats.org/officeDocument/2006/relationships/image" Target="../media/image21.jpeg"/><Relationship Id="rId7" Type="http://schemas.openxmlformats.org/officeDocument/2006/relationships/customXml" Target="../ink/ink7.xml"/><Relationship Id="rId2" Type="http://schemas.openxmlformats.org/officeDocument/2006/relationships/image" Target="../media/image20.jpeg"/><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image" Target="../media/image22.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image" Target="../media/image9.png"/><Relationship Id="rId3" Type="http://schemas.microsoft.com/office/2007/relationships/media" Target="../media/media2.mp4"/><Relationship Id="rId7" Type="http://schemas.openxmlformats.org/officeDocument/2006/relationships/slideLayout" Target="../slideLayouts/slideLayout2.xml"/><Relationship Id="rId12" Type="http://schemas.openxmlformats.org/officeDocument/2006/relationships/customXml" Target="../ink/ink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video" Target="../media/media3.mp4"/><Relationship Id="rId11" Type="http://schemas.openxmlformats.org/officeDocument/2006/relationships/image" Target="../media/image1.png"/><Relationship Id="rId5" Type="http://schemas.microsoft.com/office/2007/relationships/media" Target="../media/media3.mp4"/><Relationship Id="rId10" Type="http://schemas.openxmlformats.org/officeDocument/2006/relationships/image" Target="../media/image6.png"/><Relationship Id="rId4" Type="http://schemas.openxmlformats.org/officeDocument/2006/relationships/video" Target="../media/media2.mp4"/><Relationship Id="rId9" Type="http://schemas.openxmlformats.org/officeDocument/2006/relationships/image" Target="../media/image2.png"/><Relationship Id="rId14" Type="http://schemas.openxmlformats.org/officeDocument/2006/relationships/image" Target="../media/image7.png"/></Relationships>
</file>

<file path=ppt/slides/_rels/slide6.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customXml" Target="../ink/ink3.xml"/><Relationship Id="rId3" Type="http://schemas.microsoft.com/office/2007/relationships/media" Target="../media/media5.mp4"/><Relationship Id="rId7" Type="http://schemas.openxmlformats.org/officeDocument/2006/relationships/image" Target="../media/image10.png"/><Relationship Id="rId12" Type="http://schemas.openxmlformats.org/officeDocument/2006/relationships/image" Target="../media/image100.png"/><Relationship Id="rId2" Type="http://schemas.openxmlformats.org/officeDocument/2006/relationships/video" Target="../media/media4.mp4"/><Relationship Id="rId1" Type="http://schemas.microsoft.com/office/2007/relationships/media" Target="../media/media4.mp4"/><Relationship Id="rId6" Type="http://schemas.openxmlformats.org/officeDocument/2006/relationships/image" Target="../media/image8.png"/><Relationship Id="rId11" Type="http://schemas.openxmlformats.org/officeDocument/2006/relationships/customXml" Target="../ink/ink2.xml"/><Relationship Id="rId5" Type="http://schemas.openxmlformats.org/officeDocument/2006/relationships/slideLayout" Target="../slideLayouts/slideLayout2.xml"/><Relationship Id="rId10" Type="http://schemas.openxmlformats.org/officeDocument/2006/relationships/image" Target="../media/image2.png"/><Relationship Id="rId4" Type="http://schemas.openxmlformats.org/officeDocument/2006/relationships/video" Target="../media/media5.mp4"/><Relationship Id="rId9" Type="http://schemas.openxmlformats.org/officeDocument/2006/relationships/image" Target="../media/image1.png"/><Relationship Id="rId14" Type="http://schemas.openxmlformats.org/officeDocument/2006/relationships/customXml" Target="../ink/ink4.xml"/></Relationships>
</file>

<file path=ppt/slides/_rels/slide7.xml.rels><?xml version="1.0" encoding="UTF-8" standalone="yes"?>
<Relationships xmlns="http://schemas.openxmlformats.org/package/2006/relationships"><Relationship Id="rId8" Type="http://schemas.openxmlformats.org/officeDocument/2006/relationships/image" Target="../media/image13.png"/><Relationship Id="rId3" Type="http://schemas.microsoft.com/office/2007/relationships/media" Target="../media/media7.mp4"/><Relationship Id="rId7" Type="http://schemas.openxmlformats.org/officeDocument/2006/relationships/image" Target="../media/image12.png"/><Relationship Id="rId2" Type="http://schemas.openxmlformats.org/officeDocument/2006/relationships/video" Target="../media/media6.mp4"/><Relationship Id="rId1" Type="http://schemas.microsoft.com/office/2007/relationships/media" Target="../media/media6.mp4"/><Relationship Id="rId6" Type="http://schemas.openxmlformats.org/officeDocument/2006/relationships/notesSlide" Target="../notesSlides/notesSlide2.xml"/><Relationship Id="rId11" Type="http://schemas.openxmlformats.org/officeDocument/2006/relationships/image" Target="../media/image2.png"/><Relationship Id="rId5" Type="http://schemas.openxmlformats.org/officeDocument/2006/relationships/slideLayout" Target="../slideLayouts/slideLayout2.xml"/><Relationship Id="rId10" Type="http://schemas.openxmlformats.org/officeDocument/2006/relationships/image" Target="../media/image1.png"/><Relationship Id="rId4" Type="http://schemas.openxmlformats.org/officeDocument/2006/relationships/video" Target="../media/media7.mp4"/><Relationship Id="rId9" Type="http://schemas.openxmlformats.org/officeDocument/2006/relationships/image" Target="../media/image14.png"/></Relationships>
</file>

<file path=ppt/slides/_rels/slide8.xml.rels><?xml version="1.0" encoding="UTF-8" standalone="yes"?>
<Relationships xmlns="http://schemas.openxmlformats.org/package/2006/relationships"><Relationship Id="rId8" Type="http://schemas.openxmlformats.org/officeDocument/2006/relationships/customXml" Target="../ink/ink5.xml"/><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video" Target="../media/media8.mp4"/><Relationship Id="rId1" Type="http://schemas.microsoft.com/office/2007/relationships/media" Target="../media/media8.mp4"/><Relationship Id="rId6" Type="http://schemas.openxmlformats.org/officeDocument/2006/relationships/image" Target="../media/image1.png"/><Relationship Id="rId5" Type="http://schemas.openxmlformats.org/officeDocument/2006/relationships/image" Target="../media/image16.png"/><Relationship Id="rId4" Type="http://schemas.openxmlformats.org/officeDocument/2006/relationships/image" Target="../media/image15.png"/><Relationship Id="rId9" Type="http://schemas.openxmlformats.org/officeDocument/2006/relationships/image" Target="../media/image110.png"/></Relationships>
</file>

<file path=ppt/slides/_rels/slide9.xml.rels><?xml version="1.0" encoding="UTF-8" standalone="yes"?>
<Relationships xmlns="http://schemas.openxmlformats.org/package/2006/relationships"><Relationship Id="rId8" Type="http://schemas.openxmlformats.org/officeDocument/2006/relationships/customXml" Target="../ink/ink6.xml"/><Relationship Id="rId3" Type="http://schemas.openxmlformats.org/officeDocument/2006/relationships/image" Target="../media/image17.jpeg"/><Relationship Id="rId7"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image" Target="../media/image19.jpeg"/><Relationship Id="rId4" Type="http://schemas.openxmlformats.org/officeDocument/2006/relationships/image" Target="../media/image18.jpeg"/><Relationship Id="rId9" Type="http://schemas.openxmlformats.org/officeDocument/2006/relationships/image" Target="../media/image23.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文本框 28"/>
          <p:cNvSpPr txBox="1"/>
          <p:nvPr/>
        </p:nvSpPr>
        <p:spPr>
          <a:xfrm>
            <a:off x="432142" y="307214"/>
            <a:ext cx="6086218" cy="461665"/>
          </a:xfrm>
          <a:prstGeom prst="rect">
            <a:avLst/>
          </a:prstGeom>
          <a:noFill/>
        </p:spPr>
        <p:txBody>
          <a:bodyPr wrap="none" rtlCol="0">
            <a:spAutoFit/>
          </a:bodyPr>
          <a:lstStyle/>
          <a:p>
            <a:r>
              <a:rPr lang="en-US" altLang="zh-CN" sz="2400" b="1" dirty="0">
                <a:solidFill>
                  <a:schemeClr val="accent5">
                    <a:lumMod val="75000"/>
                  </a:schemeClr>
                </a:solidFill>
                <a:latin typeface="微软雅黑" panose="020B0503020204020204" pitchFamily="34" charset="-122"/>
                <a:ea typeface="微软雅黑" panose="020B0503020204020204" pitchFamily="34" charset="-122"/>
              </a:rPr>
              <a:t> A</a:t>
            </a:r>
            <a:r>
              <a:rPr lang="zh-CN" altLang="en-US" sz="2400" b="1" dirty="0">
                <a:solidFill>
                  <a:schemeClr val="accent5">
                    <a:lumMod val="75000"/>
                  </a:schemeClr>
                </a:solidFill>
                <a:latin typeface="微软雅黑" panose="020B0503020204020204" pitchFamily="34" charset="-122"/>
                <a:ea typeface="微软雅黑" panose="020B0503020204020204" pitchFamily="34" charset="-122"/>
              </a:rPr>
              <a:t>、 </a:t>
            </a:r>
            <a:r>
              <a:rPr lang="en-US" altLang="zh-CN" sz="2400" b="1" dirty="0">
                <a:solidFill>
                  <a:schemeClr val="accent5">
                    <a:lumMod val="75000"/>
                  </a:schemeClr>
                </a:solidFill>
                <a:latin typeface="微软雅黑" panose="020B0503020204020204" pitchFamily="34" charset="-122"/>
                <a:ea typeface="微软雅黑" panose="020B0503020204020204" pitchFamily="34" charset="-122"/>
              </a:rPr>
              <a:t>Introduction to research content: </a:t>
            </a:r>
            <a:endParaRPr lang="zh-CN" altLang="en-US" sz="2400" b="1" dirty="0">
              <a:solidFill>
                <a:schemeClr val="accent5">
                  <a:lumMod val="75000"/>
                </a:schemeClr>
              </a:solidFill>
              <a:latin typeface="微软雅黑" panose="020B0503020204020204" pitchFamily="34" charset="-122"/>
              <a:ea typeface="微软雅黑" panose="020B0503020204020204" pitchFamily="34" charset="-122"/>
            </a:endParaRPr>
          </a:p>
        </p:txBody>
      </p:sp>
      <p:sp>
        <p:nvSpPr>
          <p:cNvPr id="20" name="灯片编号占位符 1"/>
          <p:cNvSpPr txBox="1">
            <a:spLocks noGrp="1" noChangeArrowheads="1"/>
          </p:cNvSpPr>
          <p:nvPr/>
        </p:nvSpPr>
        <p:spPr bwMode="auto">
          <a:xfrm>
            <a:off x="10854267" y="6381750"/>
            <a:ext cx="1337733" cy="476250"/>
          </a:xfrm>
          <a:prstGeom prst="rect">
            <a:avLst/>
          </a:prstGeom>
          <a:noFill/>
          <a:ln w="9525">
            <a:noFill/>
            <a:miter lim="800000"/>
          </a:ln>
        </p:spPr>
        <p:txBody>
          <a:bodyPr lIns="90170" tIns="46990" rIns="90170" bIns="46990" anchor="ctr"/>
          <a:lstStyle/>
          <a:p>
            <a:pPr algn="ctr" eaLnBrk="1" hangingPunct="1"/>
            <a:r>
              <a:rPr lang="en-US" altLang="zh-CN" sz="1400" dirty="0">
                <a:sym typeface="Calibri" panose="020F0502020204030204" pitchFamily="34" charset="0"/>
              </a:rPr>
              <a:t>4/4</a:t>
            </a:r>
            <a:endParaRPr lang="zh-CN" altLang="en-US" dirty="0">
              <a:sym typeface="Calibri" panose="020F0502020204030204" pitchFamily="34" charset="0"/>
            </a:endParaRPr>
          </a:p>
        </p:txBody>
      </p:sp>
      <p:sp>
        <p:nvSpPr>
          <p:cNvPr id="5" name="文本框 4">
            <a:extLst>
              <a:ext uri="{FF2B5EF4-FFF2-40B4-BE49-F238E27FC236}">
                <a16:creationId xmlns:a16="http://schemas.microsoft.com/office/drawing/2014/main" id="{94330D84-E373-0154-0869-261EFA3502B4}"/>
              </a:ext>
            </a:extLst>
          </p:cNvPr>
          <p:cNvSpPr txBox="1"/>
          <p:nvPr/>
        </p:nvSpPr>
        <p:spPr>
          <a:xfrm>
            <a:off x="417871" y="846361"/>
            <a:ext cx="11356258" cy="4805290"/>
          </a:xfrm>
          <a:prstGeom prst="rect">
            <a:avLst/>
          </a:prstGeom>
          <a:noFill/>
        </p:spPr>
        <p:txBody>
          <a:bodyPr wrap="square">
            <a:spAutoFit/>
          </a:bodyPr>
          <a:lstStyle/>
          <a:p>
            <a:pPr>
              <a:lnSpc>
                <a:spcPct val="150000"/>
              </a:lnSpc>
            </a:pPr>
            <a:r>
              <a:rPr lang="zh-CN" altLang="en-US" sz="2000" dirty="0"/>
              <a:t>        </a:t>
            </a:r>
            <a:r>
              <a:rPr lang="en-US" altLang="zh-CN" dirty="0"/>
              <a:t>My doctoral research topic is environmental perception and interaction of autonomous driving and robots based on deep learning. Specifically, algorithms such as sensor fusion, Transformers, NAS, large model Semi-Supervised Learning, and model compression and distillation are used to achieve 2D/3D target detection and tracking, scene segmentation and other machine vision and information interaction tasks.</a:t>
            </a:r>
            <a:r>
              <a:rPr lang="zh-CN" altLang="en-US" dirty="0"/>
              <a:t>     </a:t>
            </a:r>
            <a:endParaRPr lang="en-US" altLang="zh-CN" dirty="0"/>
          </a:p>
          <a:p>
            <a:pPr>
              <a:lnSpc>
                <a:spcPts val="3400"/>
              </a:lnSpc>
            </a:pPr>
            <a:r>
              <a:rPr lang="zh-CN" altLang="en-US" dirty="0"/>
              <a:t>        </a:t>
            </a:r>
            <a:r>
              <a:rPr lang="en-US" altLang="zh-CN" dirty="0"/>
              <a:t>My team and I are committed to researching the cutting-edge technologies of artificial intelligence and information interaction. All relevant achievements have been published (currently being published) in the Top Journal of the Chinese Academy of Sciences in Computer Science and Engineering (such as TNNLS, IF: 14.255) and the International Top Conference on Artificial Intelligence (IROS, ICRA).</a:t>
            </a:r>
          </a:p>
          <a:p>
            <a:pPr>
              <a:lnSpc>
                <a:spcPts val="3400"/>
              </a:lnSpc>
            </a:pPr>
            <a:r>
              <a:rPr lang="en-US" altLang="zh-CN" dirty="0"/>
              <a:t>       I have extensive teaching and research experience, and was once the youngest associate senior teacher in the history of my previous employer. I have a strong background in automotive technology and artificial neural network technology.</a:t>
            </a:r>
          </a:p>
        </p:txBody>
      </p:sp>
      <p:pic>
        <p:nvPicPr>
          <p:cNvPr id="3" name="图片 2">
            <a:extLst>
              <a:ext uri="{FF2B5EF4-FFF2-40B4-BE49-F238E27FC236}">
                <a16:creationId xmlns:a16="http://schemas.microsoft.com/office/drawing/2014/main" id="{728A1A3C-608C-4060-EC4C-F6B5DE6A6317}"/>
              </a:ext>
            </a:extLst>
          </p:cNvPr>
          <p:cNvPicPr>
            <a:picLocks noChangeAspect="1"/>
          </p:cNvPicPr>
          <p:nvPr/>
        </p:nvPicPr>
        <p:blipFill rotWithShape="1">
          <a:blip r:embed="rId3"/>
          <a:srcRect t="34579" b="39685"/>
          <a:stretch>
            <a:fillRect/>
          </a:stretch>
        </p:blipFill>
        <p:spPr>
          <a:xfrm>
            <a:off x="10823183" y="6459232"/>
            <a:ext cx="1248383" cy="321286"/>
          </a:xfrm>
          <a:prstGeom prst="rect">
            <a:avLst/>
          </a:prstGeom>
        </p:spPr>
      </p:pic>
      <p:pic>
        <p:nvPicPr>
          <p:cNvPr id="6" name="图片 5">
            <a:extLst>
              <a:ext uri="{FF2B5EF4-FFF2-40B4-BE49-F238E27FC236}">
                <a16:creationId xmlns:a16="http://schemas.microsoft.com/office/drawing/2014/main" id="{DC74036A-ED26-1460-8931-63DC2DD91D6F}"/>
              </a:ext>
            </a:extLst>
          </p:cNvPr>
          <p:cNvPicPr>
            <a:picLocks noChangeAspect="1"/>
          </p:cNvPicPr>
          <p:nvPr/>
        </p:nvPicPr>
        <p:blipFill>
          <a:blip r:embed="rId4"/>
          <a:stretch>
            <a:fillRect/>
          </a:stretch>
        </p:blipFill>
        <p:spPr>
          <a:xfrm>
            <a:off x="265673" y="6129755"/>
            <a:ext cx="708323" cy="584775"/>
          </a:xfrm>
          <a:prstGeom prst="rect">
            <a:avLst/>
          </a:prstGeom>
        </p:spPr>
      </p:pic>
    </p:spTree>
    <p:extLst>
      <p:ext uri="{BB962C8B-B14F-4D97-AF65-F5344CB8AC3E}">
        <p14:creationId xmlns:p14="http://schemas.microsoft.com/office/powerpoint/2010/main" val="11823531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2872" y="205819"/>
            <a:ext cx="10104450" cy="1325563"/>
          </a:xfrm>
        </p:spPr>
        <p:txBody>
          <a:bodyPr>
            <a:noAutofit/>
          </a:bodyPr>
          <a:lstStyle/>
          <a:p>
            <a:pPr>
              <a:lnSpc>
                <a:spcPct val="100000"/>
              </a:lnSpc>
            </a:pPr>
            <a:r>
              <a:rPr lang="zh-CN" altLang="en-US" sz="2000" b="1" dirty="0"/>
              <a:t>可百度搜索  “ </a:t>
            </a:r>
            <a:r>
              <a:rPr lang="en-US" altLang="zh-CN" sz="2000" b="1" dirty="0"/>
              <a:t>Deep Orange</a:t>
            </a:r>
            <a:r>
              <a:rPr lang="zh-CN" altLang="en-US" sz="2000" b="1" dirty="0"/>
              <a:t>项目” ：</a:t>
            </a:r>
            <a:br>
              <a:rPr lang="en-US" altLang="zh-CN" sz="2000" dirty="0"/>
            </a:br>
            <a:r>
              <a:rPr lang="en-US" altLang="zh-CN" sz="1800" dirty="0"/>
              <a:t>https://www.baidu.com/baidu?tn=monline_4_dg&amp;ie=utf-8&amp;wd=Deep+Orange%E9%A1%B9%E7%9B%AE</a:t>
            </a:r>
            <a:endParaRPr lang="zh-CN" altLang="en-US" sz="2000" dirty="0"/>
          </a:p>
        </p:txBody>
      </p:sp>
      <p:pic>
        <p:nvPicPr>
          <p:cNvPr id="5" name="图片 4" descr="蓝色的卡车&#10;&#10;中度可信度描述已自动生成"/>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79473" y="1276028"/>
            <a:ext cx="2708159" cy="1617651"/>
          </a:xfrm>
          <a:prstGeom prst="rect">
            <a:avLst/>
          </a:prstGeom>
        </p:spPr>
      </p:pic>
      <p:sp>
        <p:nvSpPr>
          <p:cNvPr id="7" name="文本框 6"/>
          <p:cNvSpPr txBox="1"/>
          <p:nvPr/>
        </p:nvSpPr>
        <p:spPr>
          <a:xfrm>
            <a:off x="380621" y="1708830"/>
            <a:ext cx="7358365" cy="646331"/>
          </a:xfrm>
          <a:prstGeom prst="rect">
            <a:avLst/>
          </a:prstGeom>
          <a:noFill/>
        </p:spPr>
        <p:txBody>
          <a:bodyPr wrap="square">
            <a:spAutoFit/>
          </a:bodyPr>
          <a:lstStyle/>
          <a:p>
            <a:r>
              <a:rPr lang="en-US" altLang="zh-CN" b="1" dirty="0"/>
              <a:t>Deep Orange 6 </a:t>
            </a:r>
            <a:r>
              <a:rPr lang="zh-CN" altLang="en-US" dirty="0"/>
              <a:t>项目出产的第六款概念车，将由其合作方丰田进行投产。</a:t>
            </a:r>
            <a:endParaRPr lang="en-US" altLang="zh-CN" dirty="0"/>
          </a:p>
          <a:p>
            <a:r>
              <a:rPr lang="en-US" altLang="zh-CN" b="1" dirty="0"/>
              <a:t>2016</a:t>
            </a:r>
            <a:r>
              <a:rPr lang="en-US" altLang="zh-CN" dirty="0"/>
              <a:t>/04/21</a:t>
            </a:r>
            <a:r>
              <a:rPr lang="zh-CN" altLang="en-US" dirty="0"/>
              <a:t>。</a:t>
            </a:r>
            <a:r>
              <a:rPr lang="en-US" altLang="zh-CN" dirty="0"/>
              <a:t>http://www.cheyun.com/content/10295/</a:t>
            </a:r>
            <a:endParaRPr lang="zh-CN" altLang="en-US" dirty="0"/>
          </a:p>
        </p:txBody>
      </p:sp>
      <p:sp>
        <p:nvSpPr>
          <p:cNvPr id="9" name="文本框 8"/>
          <p:cNvSpPr txBox="1"/>
          <p:nvPr/>
        </p:nvSpPr>
        <p:spPr>
          <a:xfrm>
            <a:off x="411164" y="5284698"/>
            <a:ext cx="7285560" cy="646331"/>
          </a:xfrm>
          <a:prstGeom prst="rect">
            <a:avLst/>
          </a:prstGeom>
          <a:noFill/>
        </p:spPr>
        <p:txBody>
          <a:bodyPr wrap="square">
            <a:spAutoFit/>
          </a:bodyPr>
          <a:lstStyle/>
          <a:p>
            <a:r>
              <a:rPr lang="en-US" altLang="zh-CN" b="1" dirty="0"/>
              <a:t>DeepOrange7</a:t>
            </a:r>
            <a:r>
              <a:rPr lang="en-US" altLang="zh-CN" dirty="0"/>
              <a:t> </a:t>
            </a:r>
            <a:r>
              <a:rPr lang="zh-CN" altLang="en-US" dirty="0"/>
              <a:t>概念试图改造复古</a:t>
            </a:r>
            <a:r>
              <a:rPr lang="en-US" altLang="zh-CN" dirty="0"/>
              <a:t>Mini</a:t>
            </a:r>
            <a:r>
              <a:rPr lang="zh-CN" altLang="en-US" dirty="0"/>
              <a:t>。</a:t>
            </a:r>
            <a:endParaRPr lang="en-US" altLang="zh-CN" dirty="0"/>
          </a:p>
          <a:p>
            <a:r>
              <a:rPr lang="en-US" altLang="zh-CN" b="1" dirty="0"/>
              <a:t>2022</a:t>
            </a:r>
            <a:r>
              <a:rPr lang="en-US" altLang="zh-CN" dirty="0"/>
              <a:t>-07-29</a:t>
            </a:r>
            <a:r>
              <a:rPr lang="zh-CN" altLang="en-US" dirty="0"/>
              <a:t>。</a:t>
            </a:r>
            <a:r>
              <a:rPr lang="en-US" altLang="zh-CN" dirty="0"/>
              <a:t>https://baike.pcauto.com.cn/239109/453717.html</a:t>
            </a:r>
            <a:endParaRPr lang="zh-CN" altLang="en-US" dirty="0"/>
          </a:p>
        </p:txBody>
      </p:sp>
      <p:pic>
        <p:nvPicPr>
          <p:cNvPr id="13" name="图片 12" descr="汽车停在路上&#10;&#10;描述已自动生成"/>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79473" y="4706232"/>
            <a:ext cx="2730117" cy="1689915"/>
          </a:xfrm>
          <a:prstGeom prst="rect">
            <a:avLst/>
          </a:prstGeom>
        </p:spPr>
      </p:pic>
      <p:pic>
        <p:nvPicPr>
          <p:cNvPr id="15" name="图片 14" descr="汽车停在路边&#10;&#10;描述已自动生成"/>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79474" y="2993177"/>
            <a:ext cx="2708159" cy="1617651"/>
          </a:xfrm>
          <a:prstGeom prst="rect">
            <a:avLst/>
          </a:prstGeom>
        </p:spPr>
      </p:pic>
      <p:sp>
        <p:nvSpPr>
          <p:cNvPr id="17" name="文本框 16"/>
          <p:cNvSpPr txBox="1"/>
          <p:nvPr/>
        </p:nvSpPr>
        <p:spPr>
          <a:xfrm>
            <a:off x="378106" y="3447673"/>
            <a:ext cx="7319097" cy="923330"/>
          </a:xfrm>
          <a:prstGeom prst="rect">
            <a:avLst/>
          </a:prstGeom>
          <a:noFill/>
        </p:spPr>
        <p:txBody>
          <a:bodyPr wrap="square">
            <a:spAutoFit/>
          </a:bodyPr>
          <a:lstStyle/>
          <a:p>
            <a:r>
              <a:rPr lang="en-US" altLang="zh-CN" b="1" dirty="0"/>
              <a:t>3D</a:t>
            </a:r>
            <a:r>
              <a:rPr lang="zh-CN" altLang="en-US" b="1" dirty="0"/>
              <a:t>打印重新设计制造宝马</a:t>
            </a:r>
            <a:r>
              <a:rPr lang="en-US" altLang="zh-CN" b="1" dirty="0"/>
              <a:t>X3 SUV</a:t>
            </a:r>
            <a:r>
              <a:rPr lang="zh-CN" altLang="en-US" dirty="0"/>
              <a:t>！</a:t>
            </a:r>
            <a:endParaRPr lang="en-US" altLang="zh-CN" dirty="0"/>
          </a:p>
          <a:p>
            <a:r>
              <a:rPr lang="en-US" altLang="zh-CN" b="1" dirty="0"/>
              <a:t>2018</a:t>
            </a:r>
            <a:r>
              <a:rPr lang="en-US" altLang="zh-CN" dirty="0"/>
              <a:t>-03-19</a:t>
            </a:r>
            <a:r>
              <a:rPr lang="zh-CN" altLang="en-US" dirty="0"/>
              <a:t>。</a:t>
            </a:r>
            <a:r>
              <a:rPr lang="en-US" altLang="zh-CN" dirty="0"/>
              <a:t> https://baijiahao.baidu.com/s?id=159533392235025</a:t>
            </a:r>
          </a:p>
          <a:p>
            <a:r>
              <a:rPr lang="en-US" altLang="zh-CN" dirty="0"/>
              <a:t>8677&amp;wfr=spider&amp;for=pc </a:t>
            </a:r>
            <a:endParaRPr lang="zh-CN" altLang="en-US" dirty="0"/>
          </a:p>
        </p:txBody>
      </p:sp>
      <p:sp>
        <p:nvSpPr>
          <p:cNvPr id="12" name="文本框 11"/>
          <p:cNvSpPr txBox="1"/>
          <p:nvPr/>
        </p:nvSpPr>
        <p:spPr>
          <a:xfrm>
            <a:off x="10890564" y="707923"/>
            <a:ext cx="923330" cy="6072907"/>
          </a:xfrm>
          <a:prstGeom prst="rect">
            <a:avLst/>
          </a:prstGeom>
          <a:noFill/>
        </p:spPr>
        <p:txBody>
          <a:bodyPr vert="eaVert" wrap="square">
            <a:spAutoFit/>
          </a:bodyPr>
          <a:lstStyle/>
          <a:p>
            <a:r>
              <a:rPr lang="zh-CN" altLang="en-US" sz="2400" dirty="0">
                <a:solidFill>
                  <a:srgbClr val="FF0000"/>
                </a:solidFill>
              </a:rPr>
              <a:t>此三张图来自网络，此文档其它图片视频</a:t>
            </a:r>
            <a:endParaRPr lang="en-US" altLang="zh-CN" sz="2400" dirty="0">
              <a:solidFill>
                <a:srgbClr val="FF0000"/>
              </a:solidFill>
            </a:endParaRPr>
          </a:p>
          <a:p>
            <a:r>
              <a:rPr lang="zh-CN" altLang="en-US" sz="2400" dirty="0">
                <a:solidFill>
                  <a:srgbClr val="FF0000"/>
                </a:solidFill>
              </a:rPr>
              <a:t>均收集于本人境外实验室</a:t>
            </a:r>
            <a:r>
              <a:rPr lang="en-US" altLang="zh-CN" sz="2400" dirty="0">
                <a:solidFill>
                  <a:srgbClr val="FF0000"/>
                </a:solidFill>
              </a:rPr>
              <a:t>CU-ICAR</a:t>
            </a:r>
            <a:r>
              <a:rPr lang="zh-CN" altLang="en-US" sz="1600" dirty="0">
                <a:solidFill>
                  <a:srgbClr val="FF0000"/>
                </a:solidFill>
              </a:rPr>
              <a:t>。</a:t>
            </a:r>
          </a:p>
        </p:txBody>
      </p:sp>
      <p:pic>
        <p:nvPicPr>
          <p:cNvPr id="19" name="图片 18">
            <a:extLst>
              <a:ext uri="{FF2B5EF4-FFF2-40B4-BE49-F238E27FC236}">
                <a16:creationId xmlns:a16="http://schemas.microsoft.com/office/drawing/2014/main" id="{17453EC4-F162-64A5-F8D4-CFE129F9903B}"/>
              </a:ext>
            </a:extLst>
          </p:cNvPr>
          <p:cNvPicPr>
            <a:picLocks noChangeAspect="1"/>
          </p:cNvPicPr>
          <p:nvPr/>
        </p:nvPicPr>
        <p:blipFill rotWithShape="1">
          <a:blip r:embed="rId5"/>
          <a:srcRect t="34579" b="39685"/>
          <a:stretch>
            <a:fillRect/>
          </a:stretch>
        </p:blipFill>
        <p:spPr>
          <a:xfrm>
            <a:off x="11041626" y="6515450"/>
            <a:ext cx="1029940" cy="265067"/>
          </a:xfrm>
          <a:prstGeom prst="rect">
            <a:avLst/>
          </a:prstGeom>
        </p:spPr>
      </p:pic>
      <p:pic>
        <p:nvPicPr>
          <p:cNvPr id="20" name="图片 19">
            <a:extLst>
              <a:ext uri="{FF2B5EF4-FFF2-40B4-BE49-F238E27FC236}">
                <a16:creationId xmlns:a16="http://schemas.microsoft.com/office/drawing/2014/main" id="{2F930CE0-A587-F6CD-C713-73D909C6D0A0}"/>
              </a:ext>
            </a:extLst>
          </p:cNvPr>
          <p:cNvPicPr>
            <a:picLocks noChangeAspect="1"/>
          </p:cNvPicPr>
          <p:nvPr/>
        </p:nvPicPr>
        <p:blipFill>
          <a:blip r:embed="rId6"/>
          <a:stretch>
            <a:fillRect/>
          </a:stretch>
        </p:blipFill>
        <p:spPr>
          <a:xfrm>
            <a:off x="120434" y="6269296"/>
            <a:ext cx="619230" cy="511222"/>
          </a:xfrm>
          <a:prstGeom prst="rect">
            <a:avLst/>
          </a:prstGeom>
        </p:spPr>
      </p:pic>
      <mc:AlternateContent xmlns:mc="http://schemas.openxmlformats.org/markup-compatibility/2006" xmlns:p14="http://schemas.microsoft.com/office/powerpoint/2010/main">
        <mc:Choice Requires="p14">
          <p:contentPart p14:bwMode="auto" r:id="rId7">
            <p14:nvContentPartPr>
              <p14:cNvPr id="3" name="墨迹 2">
                <a:extLst>
                  <a:ext uri="{FF2B5EF4-FFF2-40B4-BE49-F238E27FC236}">
                    <a16:creationId xmlns:a16="http://schemas.microsoft.com/office/drawing/2014/main" id="{40A013BB-7D8A-DF28-046A-397D0C4C88C8}"/>
                  </a:ext>
                </a:extLst>
              </p14:cNvPr>
              <p14:cNvContentPartPr/>
              <p14:nvPr/>
            </p14:nvContentPartPr>
            <p14:xfrm>
              <a:off x="6381720" y="4927680"/>
              <a:ext cx="360" cy="360"/>
            </p14:xfrm>
          </p:contentPart>
        </mc:Choice>
        <mc:Fallback xmlns="">
          <p:pic>
            <p:nvPicPr>
              <p:cNvPr id="3" name="墨迹 2">
                <a:extLst>
                  <a:ext uri="{FF2B5EF4-FFF2-40B4-BE49-F238E27FC236}">
                    <a16:creationId xmlns:a16="http://schemas.microsoft.com/office/drawing/2014/main" id="{40A013BB-7D8A-DF28-046A-397D0C4C88C8}"/>
                  </a:ext>
                </a:extLst>
              </p:cNvPr>
              <p:cNvPicPr/>
              <p:nvPr/>
            </p:nvPicPr>
            <p:blipFill>
              <a:blip r:embed="rId8"/>
              <a:stretch>
                <a:fillRect/>
              </a:stretch>
            </p:blipFill>
            <p:spPr>
              <a:xfrm>
                <a:off x="6365880" y="4864320"/>
                <a:ext cx="31680" cy="127080"/>
              </a:xfrm>
              <a:prstGeom prst="rect">
                <a:avLst/>
              </a:prstGeom>
            </p:spPr>
          </p:pic>
        </mc:Fallback>
      </mc:AlternateContent>
    </p:spTree>
    <p:extLst>
      <p:ext uri="{BB962C8B-B14F-4D97-AF65-F5344CB8AC3E}">
        <p14:creationId xmlns:p14="http://schemas.microsoft.com/office/powerpoint/2010/main" val="31031627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文本框 93"/>
          <p:cNvSpPr txBox="1"/>
          <p:nvPr/>
        </p:nvSpPr>
        <p:spPr>
          <a:xfrm>
            <a:off x="91440" y="443188"/>
            <a:ext cx="5881894" cy="1098634"/>
          </a:xfrm>
          <a:prstGeom prst="rect">
            <a:avLst/>
          </a:prstGeom>
          <a:noFill/>
        </p:spPr>
        <p:txBody>
          <a:bodyPr wrap="square">
            <a:spAutoFit/>
          </a:bodyPr>
          <a:lstStyle/>
          <a:p>
            <a:pPr algn="ctr">
              <a:lnSpc>
                <a:spcPts val="2700"/>
              </a:lnSpc>
            </a:pPr>
            <a:r>
              <a:rPr lang="en-US" altLang="zh-CN" b="1" kern="100" dirty="0">
                <a:effectLst/>
                <a:latin typeface="Times New Roman" panose="02020603050405020304" pitchFamily="18" charset="0"/>
                <a:ea typeface="宋体" panose="02010600030101010101" pitchFamily="2" charset="-122"/>
                <a:cs typeface="Times New Roman" panose="02020603050405020304" pitchFamily="18" charset="0"/>
              </a:rPr>
              <a:t>Research on Unmanned Driving Environment Perception </a:t>
            </a:r>
          </a:p>
          <a:p>
            <a:pPr algn="ctr">
              <a:lnSpc>
                <a:spcPts val="2700"/>
              </a:lnSpc>
            </a:pPr>
            <a:r>
              <a:rPr lang="en-US" altLang="zh-CN" b="1" kern="100" dirty="0">
                <a:effectLst/>
                <a:latin typeface="Times New Roman" panose="02020603050405020304" pitchFamily="18" charset="0"/>
                <a:ea typeface="宋体" panose="02010600030101010101" pitchFamily="2" charset="-122"/>
                <a:cs typeface="Times New Roman" panose="02020603050405020304" pitchFamily="18" charset="0"/>
              </a:rPr>
              <a:t>Based on Deep Learning Feature Fusion </a:t>
            </a:r>
          </a:p>
          <a:p>
            <a:pPr algn="ctr">
              <a:lnSpc>
                <a:spcPts val="2700"/>
              </a:lnSpc>
            </a:pPr>
            <a:r>
              <a:rPr lang="en-US" altLang="zh-CN" b="1" kern="100" dirty="0">
                <a:effectLst/>
                <a:latin typeface="Times New Roman" panose="02020603050405020304" pitchFamily="18" charset="0"/>
                <a:ea typeface="宋体" panose="02010600030101010101" pitchFamily="2" charset="-122"/>
                <a:cs typeface="Times New Roman" panose="02020603050405020304" pitchFamily="18" charset="0"/>
              </a:rPr>
              <a:t>(Design Overview of Doctoral Thesis)</a:t>
            </a:r>
            <a:endParaRPr lang="en-US" altLang="zh-CN" sz="1400" kern="100" dirty="0">
              <a:effectLst/>
              <a:latin typeface="Times New Roman" panose="02020603050405020304" pitchFamily="18" charset="0"/>
              <a:ea typeface="宋体" panose="02010600030101010101" pitchFamily="2" charset="-122"/>
              <a:cs typeface="Times New Roman" panose="02020603050405020304" pitchFamily="18" charset="0"/>
            </a:endParaRPr>
          </a:p>
        </p:txBody>
      </p:sp>
      <p:pic>
        <p:nvPicPr>
          <p:cNvPr id="2" name="图片 1">
            <a:extLst>
              <a:ext uri="{FF2B5EF4-FFF2-40B4-BE49-F238E27FC236}">
                <a16:creationId xmlns:a16="http://schemas.microsoft.com/office/drawing/2014/main" id="{0A04F89D-ACD1-B28F-757B-EE0D2C51F96E}"/>
              </a:ext>
            </a:extLst>
          </p:cNvPr>
          <p:cNvPicPr>
            <a:picLocks noChangeAspect="1"/>
          </p:cNvPicPr>
          <p:nvPr/>
        </p:nvPicPr>
        <p:blipFill rotWithShape="1">
          <a:blip r:embed="rId2"/>
          <a:srcRect t="34579" b="39685"/>
          <a:stretch>
            <a:fillRect/>
          </a:stretch>
        </p:blipFill>
        <p:spPr>
          <a:xfrm>
            <a:off x="10823183" y="6459232"/>
            <a:ext cx="1248383" cy="321286"/>
          </a:xfrm>
          <a:prstGeom prst="rect">
            <a:avLst/>
          </a:prstGeom>
        </p:spPr>
      </p:pic>
      <p:pic>
        <p:nvPicPr>
          <p:cNvPr id="3" name="图片 2">
            <a:extLst>
              <a:ext uri="{FF2B5EF4-FFF2-40B4-BE49-F238E27FC236}">
                <a16:creationId xmlns:a16="http://schemas.microsoft.com/office/drawing/2014/main" id="{FF59E6E1-239C-B594-0B86-EA794C36558A}"/>
              </a:ext>
            </a:extLst>
          </p:cNvPr>
          <p:cNvPicPr>
            <a:picLocks noChangeAspect="1"/>
          </p:cNvPicPr>
          <p:nvPr/>
        </p:nvPicPr>
        <p:blipFill>
          <a:blip r:embed="rId3"/>
          <a:stretch>
            <a:fillRect/>
          </a:stretch>
        </p:blipFill>
        <p:spPr>
          <a:xfrm>
            <a:off x="265673" y="6129755"/>
            <a:ext cx="708323" cy="584775"/>
          </a:xfrm>
          <a:prstGeom prst="rect">
            <a:avLst/>
          </a:prstGeom>
        </p:spPr>
      </p:pic>
      <p:pic>
        <p:nvPicPr>
          <p:cNvPr id="93" name="图片 92">
            <a:extLst>
              <a:ext uri="{FF2B5EF4-FFF2-40B4-BE49-F238E27FC236}">
                <a16:creationId xmlns:a16="http://schemas.microsoft.com/office/drawing/2014/main" id="{D8D9554B-0001-5811-0E33-D99016649DAC}"/>
              </a:ext>
            </a:extLst>
          </p:cNvPr>
          <p:cNvPicPr>
            <a:picLocks noChangeAspect="1"/>
          </p:cNvPicPr>
          <p:nvPr/>
        </p:nvPicPr>
        <p:blipFill>
          <a:blip r:embed="rId4"/>
          <a:stretch>
            <a:fillRect/>
          </a:stretch>
        </p:blipFill>
        <p:spPr>
          <a:xfrm>
            <a:off x="6550082" y="77482"/>
            <a:ext cx="5376245" cy="6780518"/>
          </a:xfrm>
          <a:prstGeom prst="rect">
            <a:avLst/>
          </a:prstGeom>
        </p:spPr>
      </p:pic>
      <p:sp>
        <p:nvSpPr>
          <p:cNvPr id="5" name="文本框 4">
            <a:extLst>
              <a:ext uri="{FF2B5EF4-FFF2-40B4-BE49-F238E27FC236}">
                <a16:creationId xmlns:a16="http://schemas.microsoft.com/office/drawing/2014/main" id="{341A7C2D-23F2-CA35-9EAF-DF8CA46432F1}"/>
              </a:ext>
            </a:extLst>
          </p:cNvPr>
          <p:cNvSpPr txBox="1"/>
          <p:nvPr/>
        </p:nvSpPr>
        <p:spPr>
          <a:xfrm>
            <a:off x="91440" y="1891622"/>
            <a:ext cx="6213685" cy="3632533"/>
          </a:xfrm>
          <a:prstGeom prst="rect">
            <a:avLst/>
          </a:prstGeom>
          <a:noFill/>
        </p:spPr>
        <p:txBody>
          <a:bodyPr wrap="square">
            <a:spAutoFit/>
          </a:bodyPr>
          <a:lstStyle/>
          <a:p>
            <a:pPr marL="285750" indent="-285750">
              <a:lnSpc>
                <a:spcPts val="3100"/>
              </a:lnSpc>
              <a:buFont typeface="Arial" panose="020B0604020202020204" pitchFamily="34" charset="0"/>
              <a:buChar char="•"/>
            </a:pPr>
            <a:r>
              <a:rPr lang="en-US" altLang="zh-CN" sz="1800" dirty="0"/>
              <a:t>The numbers in the left circle refer to 10 papers written by me as the first author;</a:t>
            </a:r>
          </a:p>
          <a:p>
            <a:pPr marL="285750" indent="-285750">
              <a:lnSpc>
                <a:spcPts val="3100"/>
              </a:lnSpc>
              <a:buFont typeface="Arial" panose="020B0604020202020204" pitchFamily="34" charset="0"/>
              <a:buChar char="•"/>
            </a:pPr>
            <a:endParaRPr lang="en-US" altLang="zh-CN" sz="1800" dirty="0"/>
          </a:p>
          <a:p>
            <a:pPr marL="285750" indent="-285750">
              <a:lnSpc>
                <a:spcPts val="3100"/>
              </a:lnSpc>
              <a:buFont typeface="Arial" panose="020B0604020202020204" pitchFamily="34" charset="0"/>
              <a:buChar char="•"/>
            </a:pPr>
            <a:endParaRPr lang="en-US" altLang="zh-CN" sz="1800" dirty="0"/>
          </a:p>
          <a:p>
            <a:pPr marL="285750" indent="-285750">
              <a:lnSpc>
                <a:spcPts val="3100"/>
              </a:lnSpc>
              <a:buFont typeface="Arial" panose="020B0604020202020204" pitchFamily="34" charset="0"/>
              <a:buChar char="•"/>
            </a:pPr>
            <a:r>
              <a:rPr lang="en-US" altLang="zh-CN" sz="1800" dirty="0"/>
              <a:t>This article proposes 6 efficient models, which have achieved excellent results on 9 mainstream publicly available datasets, 1 laboratory produced (mainly myself) unmanned driving complex scene </a:t>
            </a:r>
            <a:r>
              <a:rPr lang="en-US" altLang="zh-CN" sz="1800" dirty="0" err="1"/>
              <a:t>CoSc</a:t>
            </a:r>
            <a:r>
              <a:rPr lang="en-US" altLang="zh-CN" sz="1800" dirty="0"/>
              <a:t> dataset, and 1 urban driving simulator CARLA;</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648446" y="1038408"/>
            <a:ext cx="11268251" cy="2446119"/>
          </a:xfrm>
          <a:prstGeom prst="rect">
            <a:avLst/>
          </a:prstGeom>
          <a:noFill/>
        </p:spPr>
        <p:txBody>
          <a:bodyPr wrap="square">
            <a:spAutoFit/>
          </a:bodyPr>
          <a:lstStyle/>
          <a:p>
            <a:pPr>
              <a:lnSpc>
                <a:spcPct val="150000"/>
              </a:lnSpc>
            </a:pPr>
            <a:r>
              <a:rPr lang="zh-CN" altLang="en-US" sz="2400" dirty="0"/>
              <a:t>                             </a:t>
            </a:r>
            <a:endParaRPr lang="zh-CN" altLang="en-US" sz="2000" dirty="0"/>
          </a:p>
          <a:p>
            <a:pPr marL="457200" indent="-457200">
              <a:lnSpc>
                <a:spcPct val="150000"/>
              </a:lnSpc>
              <a:buAutoNum type="arabicPeriod"/>
            </a:pPr>
            <a:r>
              <a:rPr lang="en-US" altLang="zh-CN" sz="2000" b="1" dirty="0"/>
              <a:t>Autonomous driving: </a:t>
            </a:r>
            <a:r>
              <a:rPr lang="en-US" altLang="zh-CN" sz="2000" dirty="0" err="1"/>
              <a:t>Intelligenced</a:t>
            </a:r>
            <a:r>
              <a:rPr lang="en-US" altLang="zh-CN" sz="2000" dirty="0"/>
              <a:t> Vehicle Systems, Connected Vehicle Systems, Human Vehicle Interaction (HVI), HVI human factors and "Deep Orange" project. </a:t>
            </a:r>
          </a:p>
          <a:p>
            <a:pPr marL="457200" indent="-457200">
              <a:lnSpc>
                <a:spcPct val="150000"/>
              </a:lnSpc>
              <a:buAutoNum type="arabicPeriod"/>
            </a:pPr>
            <a:r>
              <a:rPr lang="en-US" altLang="zh-CN" sz="2000" b="1" dirty="0"/>
              <a:t>Intelligent robots: </a:t>
            </a:r>
            <a:r>
              <a:rPr lang="en-US" altLang="zh-CN" sz="2000" dirty="0"/>
              <a:t>Mobile manipulators, Natural Human-Robot Interaction (HRI), and multi robot systems (MRS).</a:t>
            </a:r>
            <a:endParaRPr lang="zh-CN" altLang="en-US" sz="2000" dirty="0"/>
          </a:p>
        </p:txBody>
      </p:sp>
      <p:sp>
        <p:nvSpPr>
          <p:cNvPr id="8" name="文本框 7"/>
          <p:cNvSpPr txBox="1"/>
          <p:nvPr/>
        </p:nvSpPr>
        <p:spPr>
          <a:xfrm>
            <a:off x="648446" y="1162641"/>
            <a:ext cx="5447554" cy="461665"/>
          </a:xfrm>
          <a:prstGeom prst="rect">
            <a:avLst/>
          </a:prstGeom>
          <a:noFill/>
        </p:spPr>
        <p:txBody>
          <a:bodyPr wrap="square">
            <a:spAutoFit/>
          </a:bodyPr>
          <a:lstStyle/>
          <a:p>
            <a:r>
              <a:rPr lang="en-US" altLang="zh-CN" sz="2400" b="1" dirty="0">
                <a:solidFill>
                  <a:schemeClr val="accent5">
                    <a:lumMod val="75000"/>
                  </a:schemeClr>
                </a:solidFill>
                <a:latin typeface="微软雅黑" panose="020B0503020204020204" pitchFamily="34" charset="-122"/>
                <a:ea typeface="微软雅黑" panose="020B0503020204020204" pitchFamily="34" charset="-122"/>
              </a:rPr>
              <a:t>  B</a:t>
            </a:r>
            <a:r>
              <a:rPr lang="zh-CN" altLang="en-US" sz="2400" b="1" dirty="0">
                <a:solidFill>
                  <a:schemeClr val="accent5">
                    <a:lumMod val="75000"/>
                  </a:schemeClr>
                </a:solidFill>
                <a:latin typeface="微软雅黑" panose="020B0503020204020204" pitchFamily="34" charset="-122"/>
                <a:ea typeface="微软雅黑" panose="020B0503020204020204" pitchFamily="34" charset="-122"/>
              </a:rPr>
              <a:t>、 </a:t>
            </a:r>
            <a:r>
              <a:rPr lang="en-US" altLang="zh-CN" sz="2400" b="1" dirty="0">
                <a:solidFill>
                  <a:schemeClr val="accent5">
                    <a:lumMod val="75000"/>
                  </a:schemeClr>
                </a:solidFill>
                <a:latin typeface="微软雅黑" panose="020B0503020204020204" pitchFamily="34" charset="-122"/>
                <a:ea typeface="微软雅黑" panose="020B0503020204020204" pitchFamily="34" charset="-122"/>
              </a:rPr>
              <a:t>Laboratory practice content: </a:t>
            </a:r>
            <a:endParaRPr lang="zh-CN" altLang="en-US" sz="2400" b="1" dirty="0">
              <a:solidFill>
                <a:schemeClr val="accent5">
                  <a:lumMod val="75000"/>
                </a:schemeClr>
              </a:solidFill>
              <a:latin typeface="微软雅黑" panose="020B0503020204020204" pitchFamily="34" charset="-122"/>
              <a:ea typeface="微软雅黑" panose="020B0503020204020204" pitchFamily="34" charset="-122"/>
            </a:endParaRPr>
          </a:p>
        </p:txBody>
      </p:sp>
      <p:pic>
        <p:nvPicPr>
          <p:cNvPr id="5" name="图片 4">
            <a:extLst>
              <a:ext uri="{FF2B5EF4-FFF2-40B4-BE49-F238E27FC236}">
                <a16:creationId xmlns:a16="http://schemas.microsoft.com/office/drawing/2014/main" id="{1854A0D1-CBD1-D4D4-CA23-E16E3DCDC8C5}"/>
              </a:ext>
            </a:extLst>
          </p:cNvPr>
          <p:cNvPicPr>
            <a:picLocks noChangeAspect="1"/>
          </p:cNvPicPr>
          <p:nvPr/>
        </p:nvPicPr>
        <p:blipFill rotWithShape="1">
          <a:blip r:embed="rId2"/>
          <a:srcRect t="34579" b="39685"/>
          <a:stretch>
            <a:fillRect/>
          </a:stretch>
        </p:blipFill>
        <p:spPr>
          <a:xfrm>
            <a:off x="10823183" y="6459232"/>
            <a:ext cx="1248383" cy="321286"/>
          </a:xfrm>
          <a:prstGeom prst="rect">
            <a:avLst/>
          </a:prstGeom>
        </p:spPr>
      </p:pic>
      <p:pic>
        <p:nvPicPr>
          <p:cNvPr id="13" name="图片 12">
            <a:extLst>
              <a:ext uri="{FF2B5EF4-FFF2-40B4-BE49-F238E27FC236}">
                <a16:creationId xmlns:a16="http://schemas.microsoft.com/office/drawing/2014/main" id="{FBCDFB28-67CB-AEA0-E6F0-1F30BD02ABB8}"/>
              </a:ext>
            </a:extLst>
          </p:cNvPr>
          <p:cNvPicPr>
            <a:picLocks noChangeAspect="1"/>
          </p:cNvPicPr>
          <p:nvPr/>
        </p:nvPicPr>
        <p:blipFill>
          <a:blip r:embed="rId3"/>
          <a:stretch>
            <a:fillRect/>
          </a:stretch>
        </p:blipFill>
        <p:spPr>
          <a:xfrm>
            <a:off x="265673" y="6129755"/>
            <a:ext cx="708323" cy="58477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88114" y="589897"/>
            <a:ext cx="11921607" cy="3542353"/>
          </a:xfrm>
        </p:spPr>
        <p:txBody>
          <a:bodyPr>
            <a:normAutofit/>
          </a:bodyPr>
          <a:lstStyle/>
          <a:p>
            <a:pPr marL="0" indent="0">
              <a:lnSpc>
                <a:spcPts val="2300"/>
              </a:lnSpc>
              <a:buNone/>
            </a:pPr>
            <a:r>
              <a:rPr lang="en-US" altLang="zh-CN" sz="2400" b="1" dirty="0"/>
              <a:t>1. Autonomous driving </a:t>
            </a:r>
          </a:p>
          <a:p>
            <a:pPr marL="0" indent="0">
              <a:lnSpc>
                <a:spcPts val="2300"/>
              </a:lnSpc>
              <a:buNone/>
            </a:pPr>
            <a:r>
              <a:rPr lang="en-US" altLang="zh-CN" sz="2400" b="1" dirty="0"/>
              <a:t>1.1 </a:t>
            </a:r>
            <a:r>
              <a:rPr lang="en-US" altLang="zh-CN" sz="2400" dirty="0" err="1"/>
              <a:t>Intelligenced</a:t>
            </a:r>
            <a:r>
              <a:rPr lang="en-US" altLang="zh-CN" sz="2400" dirty="0"/>
              <a:t> Vehicle </a:t>
            </a:r>
            <a:r>
              <a:rPr lang="en-US" altLang="zh-CN" sz="2400" dirty="0">
                <a:latin typeface="+mn-lt"/>
                <a:ea typeface="+mn-ea"/>
                <a:cs typeface="+mn-cs"/>
              </a:rPr>
              <a:t>Systems, IVS</a:t>
            </a:r>
            <a:r>
              <a:rPr lang="en-US" altLang="zh-CN" sz="2400" dirty="0"/>
              <a:t>)</a:t>
            </a:r>
            <a:r>
              <a:rPr lang="zh-CN" altLang="en-US" sz="2400" dirty="0"/>
              <a:t>：</a:t>
            </a:r>
            <a:endParaRPr lang="en-US" altLang="zh-CN" sz="2400" dirty="0"/>
          </a:p>
          <a:p>
            <a:pPr marL="0" indent="0">
              <a:lnSpc>
                <a:spcPts val="2700"/>
              </a:lnSpc>
              <a:spcBef>
                <a:spcPts val="0"/>
              </a:spcBef>
              <a:buNone/>
            </a:pPr>
            <a:r>
              <a:rPr lang="en-US" altLang="zh-CN" sz="2000" dirty="0"/>
              <a:t>    </a:t>
            </a:r>
            <a:r>
              <a:rPr lang="en-US" altLang="zh-CN" sz="1800" dirty="0"/>
              <a:t>The </a:t>
            </a:r>
            <a:r>
              <a:rPr lang="en-US" altLang="zh-CN" sz="1800" dirty="0">
                <a:latin typeface="+mn-lt"/>
                <a:ea typeface="+mn-ea"/>
                <a:cs typeface="+mn-cs"/>
              </a:rPr>
              <a:t>IVS</a:t>
            </a:r>
            <a:r>
              <a:rPr lang="en-US" altLang="zh-CN" sz="1800" dirty="0"/>
              <a:t> is developing a novel modular, open-architecture, open-interface, and open-source-software based research instrument comprised of:</a:t>
            </a:r>
          </a:p>
          <a:p>
            <a:pPr>
              <a:lnSpc>
                <a:spcPts val="2700"/>
              </a:lnSpc>
              <a:spcBef>
                <a:spcPts val="0"/>
              </a:spcBef>
            </a:pPr>
            <a:r>
              <a:rPr lang="en-US" altLang="zh-CN" sz="1800" dirty="0"/>
              <a:t>Augmented reality (AR) based simulation to facilitate Simulation- based-Design (SBD) of hardware and software</a:t>
            </a:r>
          </a:p>
          <a:p>
            <a:pPr marL="0" indent="0">
              <a:lnSpc>
                <a:spcPts val="2700"/>
              </a:lnSpc>
              <a:spcBef>
                <a:spcPts val="0"/>
              </a:spcBef>
              <a:buNone/>
            </a:pPr>
            <a:r>
              <a:rPr lang="en-US" altLang="zh-CN" sz="1800" dirty="0"/>
              <a:t>   for a range of Connected and Automated Vehicle applications; </a:t>
            </a:r>
          </a:p>
          <a:p>
            <a:pPr>
              <a:lnSpc>
                <a:spcPts val="2700"/>
              </a:lnSpc>
              <a:spcBef>
                <a:spcPts val="0"/>
              </a:spcBef>
            </a:pPr>
            <a:r>
              <a:rPr lang="en-US" altLang="zh-CN" sz="1800" dirty="0"/>
              <a:t>Physical real-time hardware-in-the-loop validation on a full-scale vehicle retrofitted with advanced sensing, </a:t>
            </a:r>
          </a:p>
          <a:p>
            <a:pPr marL="0" indent="0">
              <a:lnSpc>
                <a:spcPts val="2700"/>
              </a:lnSpc>
              <a:spcBef>
                <a:spcPts val="0"/>
              </a:spcBef>
              <a:buNone/>
            </a:pPr>
            <a:r>
              <a:rPr lang="en-US" altLang="zh-CN" sz="1800" dirty="0"/>
              <a:t>   drive-by-wire, perception, connectivity, computation, and control modules.</a:t>
            </a:r>
          </a:p>
        </p:txBody>
      </p:sp>
      <p:pic>
        <p:nvPicPr>
          <p:cNvPr id="4" name="图片 3"/>
          <p:cNvPicPr>
            <a:picLocks noChangeAspect="1"/>
          </p:cNvPicPr>
          <p:nvPr/>
        </p:nvPicPr>
        <p:blipFill>
          <a:blip r:embed="rId2"/>
          <a:stretch>
            <a:fillRect/>
          </a:stretch>
        </p:blipFill>
        <p:spPr>
          <a:xfrm>
            <a:off x="3340607" y="3549443"/>
            <a:ext cx="5677525" cy="2887279"/>
          </a:xfrm>
          <a:prstGeom prst="rect">
            <a:avLst/>
          </a:prstGeom>
        </p:spPr>
      </p:pic>
      <p:pic>
        <p:nvPicPr>
          <p:cNvPr id="13" name="图片 12">
            <a:extLst>
              <a:ext uri="{FF2B5EF4-FFF2-40B4-BE49-F238E27FC236}">
                <a16:creationId xmlns:a16="http://schemas.microsoft.com/office/drawing/2014/main" id="{230B0BB5-4850-15F8-46E3-280A1056C3C1}"/>
              </a:ext>
            </a:extLst>
          </p:cNvPr>
          <p:cNvPicPr>
            <a:picLocks noChangeAspect="1"/>
          </p:cNvPicPr>
          <p:nvPr/>
        </p:nvPicPr>
        <p:blipFill rotWithShape="1">
          <a:blip r:embed="rId3"/>
          <a:srcRect t="34579" b="39685"/>
          <a:stretch>
            <a:fillRect/>
          </a:stretch>
        </p:blipFill>
        <p:spPr>
          <a:xfrm>
            <a:off x="10823183" y="6459232"/>
            <a:ext cx="1248383" cy="321286"/>
          </a:xfrm>
          <a:prstGeom prst="rect">
            <a:avLst/>
          </a:prstGeom>
        </p:spPr>
      </p:pic>
      <p:pic>
        <p:nvPicPr>
          <p:cNvPr id="14" name="图片 13">
            <a:extLst>
              <a:ext uri="{FF2B5EF4-FFF2-40B4-BE49-F238E27FC236}">
                <a16:creationId xmlns:a16="http://schemas.microsoft.com/office/drawing/2014/main" id="{7107B5FC-C4E9-AAF4-4E47-70505D998A98}"/>
              </a:ext>
            </a:extLst>
          </p:cNvPr>
          <p:cNvPicPr>
            <a:picLocks noChangeAspect="1"/>
          </p:cNvPicPr>
          <p:nvPr/>
        </p:nvPicPr>
        <p:blipFill>
          <a:blip r:embed="rId4"/>
          <a:stretch>
            <a:fillRect/>
          </a:stretch>
        </p:blipFill>
        <p:spPr>
          <a:xfrm>
            <a:off x="265673" y="6129755"/>
            <a:ext cx="708323" cy="58477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1.1-1">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8"/>
          <a:stretch>
            <a:fillRect/>
          </a:stretch>
        </p:blipFill>
        <p:spPr>
          <a:xfrm>
            <a:off x="1056524" y="1547276"/>
            <a:ext cx="4767205" cy="2352535"/>
          </a:xfrm>
          <a:prstGeom prst="rect">
            <a:avLst/>
          </a:prstGeom>
          <a:ln w="38100" cap="sq">
            <a:solidFill>
              <a:srgbClr val="000000"/>
            </a:solidFill>
            <a:prstDash val="solid"/>
            <a:miter lim="800000"/>
            <a:headEnd/>
            <a:tailEnd/>
          </a:ln>
          <a:effectLst>
            <a:outerShdw blurRad="50800" dist="38100" dir="2700000" algn="tl" rotWithShape="0">
              <a:srgbClr val="000000">
                <a:alpha val="43000"/>
              </a:srgbClr>
            </a:outerShdw>
          </a:effectLst>
        </p:spPr>
      </p:pic>
      <p:pic>
        <p:nvPicPr>
          <p:cNvPr id="15" name="图片 14">
            <a:extLst>
              <a:ext uri="{FF2B5EF4-FFF2-40B4-BE49-F238E27FC236}">
                <a16:creationId xmlns:a16="http://schemas.microsoft.com/office/drawing/2014/main" id="{9E1CD7D4-79AC-5E95-A389-5B8F3E7CA8EA}"/>
              </a:ext>
            </a:extLst>
          </p:cNvPr>
          <p:cNvPicPr>
            <a:picLocks noChangeAspect="1"/>
          </p:cNvPicPr>
          <p:nvPr/>
        </p:nvPicPr>
        <p:blipFill>
          <a:blip r:embed="rId9"/>
          <a:stretch>
            <a:fillRect/>
          </a:stretch>
        </p:blipFill>
        <p:spPr>
          <a:xfrm>
            <a:off x="265673" y="6129755"/>
            <a:ext cx="708323" cy="584775"/>
          </a:xfrm>
          <a:prstGeom prst="rect">
            <a:avLst/>
          </a:prstGeom>
        </p:spPr>
      </p:pic>
      <p:pic>
        <p:nvPicPr>
          <p:cNvPr id="8" name="1.1-3">
            <a:hlinkClick r:id="" action="ppaction://media"/>
          </p:cNvPr>
          <p:cNvPicPr>
            <a:picLocks noChangeAspect="1"/>
          </p:cNvPicPr>
          <p:nvPr>
            <a:videoFile r:link="rId4"/>
            <p:extLst>
              <p:ext uri="{DAA4B4D4-6D71-4841-9C94-3DE7FCFB9230}">
                <p14:media xmlns:p14="http://schemas.microsoft.com/office/powerpoint/2010/main" r:embed="rId3"/>
              </p:ext>
            </p:extLst>
          </p:nvPr>
        </p:nvPicPr>
        <p:blipFill>
          <a:blip r:embed="rId10"/>
          <a:stretch>
            <a:fillRect/>
          </a:stretch>
        </p:blipFill>
        <p:spPr>
          <a:xfrm>
            <a:off x="7002568" y="2973246"/>
            <a:ext cx="4578473" cy="2647943"/>
          </a:xfrm>
          <a:prstGeom prst="rect">
            <a:avLst/>
          </a:prstGeom>
          <a:ln w="38100" cap="sq">
            <a:solidFill>
              <a:srgbClr val="000000"/>
            </a:solidFill>
            <a:prstDash val="solid"/>
            <a:miter lim="800000"/>
            <a:headEnd/>
            <a:tailEnd/>
          </a:ln>
          <a:effectLst>
            <a:outerShdw blurRad="50800" dist="38100" dir="2700000" algn="tl" rotWithShape="0">
              <a:srgbClr val="000000">
                <a:alpha val="43000"/>
              </a:srgbClr>
            </a:outerShdw>
          </a:effectLst>
        </p:spPr>
      </p:pic>
      <p:pic>
        <p:nvPicPr>
          <p:cNvPr id="14" name="图片 13">
            <a:extLst>
              <a:ext uri="{FF2B5EF4-FFF2-40B4-BE49-F238E27FC236}">
                <a16:creationId xmlns:a16="http://schemas.microsoft.com/office/drawing/2014/main" id="{20593F9E-B504-CE2C-65EC-488E018E513C}"/>
              </a:ext>
            </a:extLst>
          </p:cNvPr>
          <p:cNvPicPr>
            <a:picLocks noChangeAspect="1"/>
          </p:cNvPicPr>
          <p:nvPr/>
        </p:nvPicPr>
        <p:blipFill rotWithShape="1">
          <a:blip r:embed="rId11"/>
          <a:srcRect t="34579" b="39685"/>
          <a:stretch>
            <a:fillRect/>
          </a:stretch>
        </p:blipFill>
        <p:spPr>
          <a:xfrm>
            <a:off x="10823183" y="6459232"/>
            <a:ext cx="1248383" cy="321286"/>
          </a:xfrm>
          <a:prstGeom prst="rect">
            <a:avLst/>
          </a:prstGeom>
        </p:spPr>
      </p:pic>
      <mc:AlternateContent xmlns:mc="http://schemas.openxmlformats.org/markup-compatibility/2006" xmlns:p14="http://schemas.microsoft.com/office/powerpoint/2010/main">
        <mc:Choice Requires="p14">
          <p:contentPart p14:bwMode="auto" r:id="rId12">
            <p14:nvContentPartPr>
              <p14:cNvPr id="2" name="墨迹 1">
                <a:extLst>
                  <a:ext uri="{FF2B5EF4-FFF2-40B4-BE49-F238E27FC236}">
                    <a16:creationId xmlns:a16="http://schemas.microsoft.com/office/drawing/2014/main" id="{56A5E352-6EED-491F-1632-3F7576B67AA5}"/>
                  </a:ext>
                </a:extLst>
              </p14:cNvPr>
              <p14:cNvContentPartPr/>
              <p14:nvPr/>
            </p14:nvContentPartPr>
            <p14:xfrm>
              <a:off x="10190864" y="3719418"/>
              <a:ext cx="360" cy="360"/>
            </p14:xfrm>
          </p:contentPart>
        </mc:Choice>
        <mc:Fallback xmlns="">
          <p:pic>
            <p:nvPicPr>
              <p:cNvPr id="2" name="墨迹 1">
                <a:extLst>
                  <a:ext uri="{FF2B5EF4-FFF2-40B4-BE49-F238E27FC236}">
                    <a16:creationId xmlns:a16="http://schemas.microsoft.com/office/drawing/2014/main" id="{56A5E352-6EED-491F-1632-3F7576B67AA5}"/>
                  </a:ext>
                </a:extLst>
              </p:cNvPr>
              <p:cNvPicPr/>
              <p:nvPr/>
            </p:nvPicPr>
            <p:blipFill>
              <a:blip r:embed="rId13"/>
              <a:stretch>
                <a:fillRect/>
              </a:stretch>
            </p:blipFill>
            <p:spPr>
              <a:xfrm>
                <a:off x="10175024" y="3656058"/>
                <a:ext cx="31680" cy="127080"/>
              </a:xfrm>
              <a:prstGeom prst="rect">
                <a:avLst/>
              </a:prstGeom>
            </p:spPr>
          </p:pic>
        </mc:Fallback>
      </mc:AlternateContent>
      <p:sp>
        <p:nvSpPr>
          <p:cNvPr id="7" name="文本框 6">
            <a:extLst>
              <a:ext uri="{FF2B5EF4-FFF2-40B4-BE49-F238E27FC236}">
                <a16:creationId xmlns:a16="http://schemas.microsoft.com/office/drawing/2014/main" id="{77426AE4-9C56-8F43-9D83-5C66E77A04BE}"/>
              </a:ext>
            </a:extLst>
          </p:cNvPr>
          <p:cNvSpPr txBox="1"/>
          <p:nvPr/>
        </p:nvSpPr>
        <p:spPr>
          <a:xfrm>
            <a:off x="2822863" y="1155168"/>
            <a:ext cx="2488848" cy="369332"/>
          </a:xfrm>
          <a:prstGeom prst="rect">
            <a:avLst/>
          </a:prstGeom>
          <a:noFill/>
        </p:spPr>
        <p:txBody>
          <a:bodyPr wrap="square">
            <a:spAutoFit/>
          </a:bodyPr>
          <a:lstStyle/>
          <a:p>
            <a:r>
              <a:rPr lang="zh-CN" altLang="en-US" sz="1800" b="1" dirty="0"/>
              <a:t>车辆智能化</a:t>
            </a:r>
            <a:endParaRPr lang="zh-CN" altLang="en-US" dirty="0"/>
          </a:p>
        </p:txBody>
      </p:sp>
      <p:sp>
        <p:nvSpPr>
          <p:cNvPr id="10" name="文本框 9">
            <a:extLst>
              <a:ext uri="{FF2B5EF4-FFF2-40B4-BE49-F238E27FC236}">
                <a16:creationId xmlns:a16="http://schemas.microsoft.com/office/drawing/2014/main" id="{09130E44-BFC4-53F2-0BA9-9762BA5BB87C}"/>
              </a:ext>
            </a:extLst>
          </p:cNvPr>
          <p:cNvSpPr txBox="1"/>
          <p:nvPr/>
        </p:nvSpPr>
        <p:spPr>
          <a:xfrm>
            <a:off x="7548892" y="2415494"/>
            <a:ext cx="4207267" cy="369332"/>
          </a:xfrm>
          <a:prstGeom prst="rect">
            <a:avLst/>
          </a:prstGeom>
          <a:noFill/>
        </p:spPr>
        <p:txBody>
          <a:bodyPr wrap="square">
            <a:spAutoFit/>
          </a:bodyPr>
          <a:lstStyle/>
          <a:p>
            <a:r>
              <a:rPr lang="zh-CN" altLang="en-US" sz="1800" b="1" dirty="0"/>
              <a:t>车辆模型智能化（车道线检测）</a:t>
            </a:r>
            <a:endParaRPr lang="zh-CN" altLang="en-US" dirty="0"/>
          </a:p>
        </p:txBody>
      </p:sp>
      <p:pic>
        <p:nvPicPr>
          <p:cNvPr id="6" name="1.1-2">
            <a:hlinkClick r:id="" action="ppaction://media"/>
          </p:cNvPr>
          <p:cNvPicPr>
            <a:picLocks noChangeAspect="1"/>
          </p:cNvPicPr>
          <p:nvPr>
            <a:videoFile r:link="rId6"/>
            <p:extLst>
              <p:ext uri="{DAA4B4D4-6D71-4841-9C94-3DE7FCFB9230}">
                <p14:media xmlns:p14="http://schemas.microsoft.com/office/powerpoint/2010/main" r:embed="rId5"/>
              </p:ext>
            </p:extLst>
          </p:nvPr>
        </p:nvPicPr>
        <p:blipFill>
          <a:blip r:embed="rId14"/>
          <a:stretch>
            <a:fillRect/>
          </a:stretch>
        </p:blipFill>
        <p:spPr>
          <a:xfrm>
            <a:off x="1056524" y="4066587"/>
            <a:ext cx="4767205" cy="2647943"/>
          </a:xfrm>
          <a:prstGeom prst="rect">
            <a:avLst/>
          </a:prstGeom>
          <a:ln w="38100" cap="sq">
            <a:solidFill>
              <a:srgbClr val="000000"/>
            </a:solidFill>
            <a:prstDash val="solid"/>
            <a:miter lim="800000"/>
            <a:headEnd/>
            <a:tailEnd/>
          </a:ln>
          <a:effectLst>
            <a:outerShdw blurRad="50800" dist="38100" dir="2700000" algn="tl" rotWithShape="0">
              <a:srgbClr val="000000">
                <a:alpha val="43000"/>
              </a:srgbClr>
            </a:outerShdw>
          </a:effectLst>
        </p:spPr>
      </p:pic>
      <p:sp>
        <p:nvSpPr>
          <p:cNvPr id="3" name="文本框 2">
            <a:extLst>
              <a:ext uri="{FF2B5EF4-FFF2-40B4-BE49-F238E27FC236}">
                <a16:creationId xmlns:a16="http://schemas.microsoft.com/office/drawing/2014/main" id="{0D74EEC8-C904-3A2E-3003-5F00E7CD77F1}"/>
              </a:ext>
            </a:extLst>
          </p:cNvPr>
          <p:cNvSpPr txBox="1"/>
          <p:nvPr/>
        </p:nvSpPr>
        <p:spPr>
          <a:xfrm>
            <a:off x="6807422" y="898708"/>
            <a:ext cx="5123430" cy="461665"/>
          </a:xfrm>
          <a:prstGeom prst="rect">
            <a:avLst/>
          </a:prstGeom>
          <a:noFill/>
        </p:spPr>
        <p:txBody>
          <a:bodyPr wrap="square">
            <a:spAutoFit/>
          </a:bodyPr>
          <a:lstStyle/>
          <a:p>
            <a:r>
              <a:rPr lang="zh-CN" altLang="en-US" sz="2400" b="1" dirty="0">
                <a:solidFill>
                  <a:srgbClr val="FF0000"/>
                </a:solidFill>
              </a:rPr>
              <a:t>（此页及之后</a:t>
            </a:r>
            <a:r>
              <a:rPr lang="en-US" altLang="zh-CN" sz="2400" b="1" dirty="0">
                <a:solidFill>
                  <a:srgbClr val="FF0000"/>
                </a:solidFill>
              </a:rPr>
              <a:t>PPT</a:t>
            </a:r>
            <a:r>
              <a:rPr lang="zh-CN" altLang="en-US" sz="2400" b="1" dirty="0">
                <a:solidFill>
                  <a:srgbClr val="FF0000"/>
                </a:solidFill>
              </a:rPr>
              <a:t>可以点击视频播放）</a:t>
            </a:r>
            <a:endParaRPr lang="zh-CN" altLang="en-US" sz="2400" dirty="0">
              <a:solidFill>
                <a:srgbClr val="FF0000"/>
              </a:solidFill>
            </a:endParaRPr>
          </a:p>
        </p:txBody>
      </p:sp>
      <p:sp>
        <p:nvSpPr>
          <p:cNvPr id="9" name="文本框 8">
            <a:extLst>
              <a:ext uri="{FF2B5EF4-FFF2-40B4-BE49-F238E27FC236}">
                <a16:creationId xmlns:a16="http://schemas.microsoft.com/office/drawing/2014/main" id="{DCD3BFE8-BE4B-51D2-57B6-9494824A00C5}"/>
              </a:ext>
            </a:extLst>
          </p:cNvPr>
          <p:cNvSpPr txBox="1"/>
          <p:nvPr/>
        </p:nvSpPr>
        <p:spPr>
          <a:xfrm>
            <a:off x="392126" y="291602"/>
            <a:ext cx="6096000" cy="395749"/>
          </a:xfrm>
          <a:prstGeom prst="rect">
            <a:avLst/>
          </a:prstGeom>
          <a:noFill/>
        </p:spPr>
        <p:txBody>
          <a:bodyPr wrap="square">
            <a:spAutoFit/>
          </a:bodyPr>
          <a:lstStyle/>
          <a:p>
            <a:pPr marL="0" indent="0">
              <a:lnSpc>
                <a:spcPts val="2300"/>
              </a:lnSpc>
              <a:buNone/>
            </a:pPr>
            <a:r>
              <a:rPr lang="en-US" altLang="zh-CN" sz="2400" b="1" dirty="0"/>
              <a:t>1.1 </a:t>
            </a:r>
            <a:r>
              <a:rPr lang="en-US" altLang="zh-CN" sz="2400" dirty="0" err="1"/>
              <a:t>Intelligenced</a:t>
            </a:r>
            <a:r>
              <a:rPr lang="en-US" altLang="zh-CN" sz="2400" dirty="0"/>
              <a:t> Vehicle </a:t>
            </a:r>
            <a:r>
              <a:rPr lang="en-US" altLang="zh-CN" sz="2400" dirty="0">
                <a:latin typeface="+mn-lt"/>
                <a:ea typeface="+mn-ea"/>
                <a:cs typeface="+mn-cs"/>
              </a:rPr>
              <a:t>Systems, IVS</a:t>
            </a:r>
            <a:r>
              <a:rPr lang="en-US" altLang="zh-CN" sz="2400" dirty="0"/>
              <a:t> </a:t>
            </a:r>
            <a:r>
              <a:rPr lang="zh-CN" altLang="en-US" sz="2000" dirty="0"/>
              <a:t>：</a:t>
            </a:r>
            <a:endParaRPr lang="en-US" altLang="zh-CN" sz="2000" dirty="0"/>
          </a:p>
        </p:txBody>
      </p:sp>
    </p:spTree>
  </p:cSld>
  <p:clrMapOvr>
    <a:masterClrMapping/>
  </p:clrMapOvr>
  <mc:AlternateContent xmlns:mc="http://schemas.openxmlformats.org/markup-compatibility/2006" xmlns:p14="http://schemas.microsoft.com/office/powerpoint/2010/main">
    <mc:Choice Requires="p14">
      <p:transition spd="slow" p14:dur="2000" advTm="18115"/>
    </mc:Choice>
    <mc:Fallback xmlns="">
      <p:transition spd="slow" advTm="181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533" fill="hold"/>
                                        <p:tgtEl>
                                          <p:spTgt spid="5"/>
                                        </p:tgtEl>
                                      </p:cBhvr>
                                    </p:cmd>
                                  </p:childTnLst>
                                </p:cTn>
                              </p:par>
                            </p:childTnLst>
                          </p:cTn>
                        </p:par>
                        <p:par>
                          <p:cTn id="7" fill="hold">
                            <p:stCondLst>
                              <p:cond delay="12533"/>
                            </p:stCondLst>
                            <p:childTnLst>
                              <p:par>
                                <p:cTn id="8" presetID="1" presetClass="mediacall" presetSubtype="0" fill="hold" nodeType="afterEffect">
                                  <p:stCondLst>
                                    <p:cond delay="0"/>
                                  </p:stCondLst>
                                  <p:childTnLst>
                                    <p:cmd type="call" cmd="playFrom(0.0)">
                                      <p:cBhvr>
                                        <p:cTn id="9" dur="6867" fill="hold"/>
                                        <p:tgtEl>
                                          <p:spTgt spid="6"/>
                                        </p:tgtEl>
                                      </p:cBhvr>
                                    </p:cmd>
                                  </p:childTnLst>
                                </p:cTn>
                              </p:par>
                            </p:childTnLst>
                          </p:cTn>
                        </p:par>
                        <p:par>
                          <p:cTn id="10" fill="hold">
                            <p:stCondLst>
                              <p:cond delay="19400"/>
                            </p:stCondLst>
                            <p:childTnLst>
                              <p:par>
                                <p:cTn id="11" presetID="1" presetClass="mediacall" presetSubtype="0" fill="hold" nodeType="afterEffect">
                                  <p:stCondLst>
                                    <p:cond delay="0"/>
                                  </p:stCondLst>
                                  <p:childTnLst>
                                    <p:cmd type="call" cmd="playFrom(0.0)">
                                      <p:cBhvr>
                                        <p:cTn id="12" dur="10519"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3" fill="hold" display="0">
                  <p:stCondLst>
                    <p:cond delay="indefinite"/>
                  </p:stCondLst>
                </p:cTn>
                <p:tgtEl>
                  <p:spTgt spid="5"/>
                </p:tgtEl>
              </p:cMediaNode>
            </p:video>
            <p:seq concurrent="1" nextAc="seek">
              <p:cTn id="14" restart="whenNotActive" fill="hold" evtFilter="cancelBubble" nodeType="interactiveSeq">
                <p:stCondLst>
                  <p:cond evt="onClick" delay="0">
                    <p:tgtEl>
                      <p:spTgt spid="5"/>
                    </p:tgtEl>
                  </p:cond>
                </p:stCondLst>
                <p:endSync evt="end" delay="0">
                  <p:rtn val="all"/>
                </p:endSync>
                <p:childTnLst>
                  <p:par>
                    <p:cTn id="15" fill="hold">
                      <p:stCondLst>
                        <p:cond delay="0"/>
                      </p:stCondLst>
                      <p:childTnLst>
                        <p:par>
                          <p:cTn id="16" fill="hold">
                            <p:stCondLst>
                              <p:cond delay="0"/>
                            </p:stCondLst>
                            <p:childTnLst>
                              <p:par>
                                <p:cTn id="17" presetID="2" presetClass="mediacall" presetSubtype="0" fill="hold" nodeType="clickEffect">
                                  <p:stCondLst>
                                    <p:cond delay="0"/>
                                  </p:stCondLst>
                                  <p:childTnLst>
                                    <p:cmd type="call" cmd="togglePause">
                                      <p:cBhvr>
                                        <p:cTn id="18" dur="1" fill="hold"/>
                                        <p:tgtEl>
                                          <p:spTgt spid="5"/>
                                        </p:tgtEl>
                                      </p:cBhvr>
                                    </p:cmd>
                                  </p:childTnLst>
                                </p:cTn>
                              </p:par>
                            </p:childTnLst>
                          </p:cTn>
                        </p:par>
                      </p:childTnLst>
                    </p:cTn>
                  </p:par>
                </p:childTnLst>
              </p:cTn>
              <p:nextCondLst>
                <p:cond evt="onClick" delay="0">
                  <p:tgtEl>
                    <p:spTgt spid="5"/>
                  </p:tgtEl>
                </p:cond>
              </p:nextCondLst>
            </p:seq>
            <p:video>
              <p:cMediaNode vol="80000">
                <p:cTn id="19" fill="hold" display="0">
                  <p:stCondLst>
                    <p:cond delay="indefinite"/>
                  </p:stCondLst>
                </p:cTn>
                <p:tgtEl>
                  <p:spTgt spid="6"/>
                </p:tgtEl>
              </p:cMediaNode>
            </p:video>
            <p:seq concurrent="1" nextAc="seek">
              <p:cTn id="20" restart="whenNotActive" fill="hold" evtFilter="cancelBubble" nodeType="interactiveSeq">
                <p:stCondLst>
                  <p:cond evt="onClick" delay="0">
                    <p:tgtEl>
                      <p:spTgt spid="6"/>
                    </p:tgtEl>
                  </p:cond>
                </p:stCondLst>
                <p:endSync evt="end" delay="0">
                  <p:rtn val="all"/>
                </p:endSync>
                <p:childTnLst>
                  <p:par>
                    <p:cTn id="21" fill="hold">
                      <p:stCondLst>
                        <p:cond delay="0"/>
                      </p:stCondLst>
                      <p:childTnLst>
                        <p:par>
                          <p:cTn id="22" fill="hold">
                            <p:stCondLst>
                              <p:cond delay="0"/>
                            </p:stCondLst>
                            <p:childTnLst>
                              <p:par>
                                <p:cTn id="23" presetID="2" presetClass="mediacall" presetSubtype="0" fill="hold" nodeType="clickEffect">
                                  <p:stCondLst>
                                    <p:cond delay="0"/>
                                  </p:stCondLst>
                                  <p:childTnLst>
                                    <p:cmd type="call" cmd="togglePause">
                                      <p:cBhvr>
                                        <p:cTn id="24" dur="1" fill="hold"/>
                                        <p:tgtEl>
                                          <p:spTgt spid="6"/>
                                        </p:tgtEl>
                                      </p:cBhvr>
                                    </p:cmd>
                                  </p:childTnLst>
                                </p:cTn>
                              </p:par>
                            </p:childTnLst>
                          </p:cTn>
                        </p:par>
                      </p:childTnLst>
                    </p:cTn>
                  </p:par>
                </p:childTnLst>
              </p:cTn>
              <p:nextCondLst>
                <p:cond evt="onClick" delay="0">
                  <p:tgtEl>
                    <p:spTgt spid="6"/>
                  </p:tgtEl>
                </p:cond>
              </p:nextCondLst>
            </p:seq>
            <p:video>
              <p:cMediaNode vol="80000">
                <p:cTn id="25" fill="hold" display="0">
                  <p:stCondLst>
                    <p:cond delay="indefinite"/>
                  </p:stCondLst>
                </p:cTn>
                <p:tgtEl>
                  <p:spTgt spid="8"/>
                </p:tgtEl>
              </p:cMediaNode>
            </p:video>
            <p:seq concurrent="1" nextAc="seek">
              <p:cTn id="26" restart="whenNotActive" fill="hold" evtFilter="cancelBubble" nodeType="interactiveSeq">
                <p:stCondLst>
                  <p:cond evt="onClick" delay="0">
                    <p:tgtEl>
                      <p:spTgt spid="8"/>
                    </p:tgtEl>
                  </p:cond>
                </p:stCondLst>
                <p:endSync evt="end" delay="0">
                  <p:rtn val="all"/>
                </p:endSync>
                <p:childTnLst>
                  <p:par>
                    <p:cTn id="27" fill="hold">
                      <p:stCondLst>
                        <p:cond delay="0"/>
                      </p:stCondLst>
                      <p:childTnLst>
                        <p:par>
                          <p:cTn id="28" fill="hold">
                            <p:stCondLst>
                              <p:cond delay="0"/>
                            </p:stCondLst>
                            <p:childTnLst>
                              <p:par>
                                <p:cTn id="29" presetID="2" presetClass="mediacall" presetSubtype="0" fill="hold" nodeType="clickEffect">
                                  <p:stCondLst>
                                    <p:cond delay="0"/>
                                  </p:stCondLst>
                                  <p:childTnLst>
                                    <p:cmd type="call" cmd="togglePause">
                                      <p:cBhvr>
                                        <p:cTn id="30"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81900" y="201568"/>
            <a:ext cx="10515600" cy="2559489"/>
          </a:xfrm>
        </p:spPr>
        <p:txBody>
          <a:bodyPr>
            <a:normAutofit/>
          </a:bodyPr>
          <a:lstStyle/>
          <a:p>
            <a:r>
              <a:rPr lang="en-US" altLang="zh-CN" sz="2400" b="1" dirty="0">
                <a:latin typeface="+mn-lt"/>
                <a:ea typeface="+mn-ea"/>
                <a:cs typeface="+mn-cs"/>
              </a:rPr>
              <a:t>1.2  Connected Vehicle Systems, CVS</a:t>
            </a:r>
            <a:br>
              <a:rPr lang="en-US" altLang="zh-CN" sz="1800" b="1" dirty="0"/>
            </a:br>
            <a:br>
              <a:rPr lang="en-US" altLang="zh-CN" sz="1800" b="1" dirty="0"/>
            </a:br>
            <a:r>
              <a:rPr lang="en-US" altLang="zh-CN" sz="1800" b="1" dirty="0">
                <a:latin typeface="宋体" panose="02010600030101010101" pitchFamily="2" charset="-122"/>
                <a:ea typeface="宋体" panose="02010600030101010101" pitchFamily="2" charset="-122"/>
              </a:rPr>
              <a:t>· </a:t>
            </a:r>
            <a:r>
              <a:rPr lang="en-US" altLang="zh-CN" sz="2000" dirty="0"/>
              <a:t>Energy consumption by connected vehicles</a:t>
            </a:r>
            <a:br>
              <a:rPr lang="en-US" altLang="zh-CN" sz="2000" dirty="0"/>
            </a:br>
            <a:br>
              <a:rPr lang="en-US" altLang="zh-CN" sz="2000" dirty="0"/>
            </a:br>
            <a:r>
              <a:rPr lang="en-US" altLang="zh-CN" sz="2000" b="1" dirty="0">
                <a:latin typeface="宋体" panose="02010600030101010101" pitchFamily="2" charset="-122"/>
                <a:ea typeface="宋体" panose="02010600030101010101" pitchFamily="2" charset="-122"/>
              </a:rPr>
              <a:t>· </a:t>
            </a:r>
            <a:r>
              <a:rPr lang="en-US" altLang="zh-CN" sz="2000" dirty="0"/>
              <a:t>Planning and control mixed (auto vs. human) connected vehicles  </a:t>
            </a:r>
            <a:br>
              <a:rPr lang="en-US" altLang="zh-CN" sz="2000" dirty="0"/>
            </a:br>
            <a:br>
              <a:rPr lang="en-US" altLang="zh-CN" sz="2000" dirty="0"/>
            </a:br>
            <a:r>
              <a:rPr lang="en-US" altLang="zh-CN" sz="2000" b="1" dirty="0">
                <a:latin typeface="宋体" panose="02010600030101010101" pitchFamily="2" charset="-122"/>
                <a:ea typeface="宋体" panose="02010600030101010101" pitchFamily="2" charset="-122"/>
              </a:rPr>
              <a:t>· </a:t>
            </a:r>
            <a:r>
              <a:rPr lang="en-US" altLang="zh-CN" sz="2000" dirty="0"/>
              <a:t>Collaborative perception and sensing in connected vehicles</a:t>
            </a:r>
            <a:endParaRPr lang="zh-CN" altLang="en-US" dirty="0"/>
          </a:p>
        </p:txBody>
      </p:sp>
      <p:pic>
        <p:nvPicPr>
          <p:cNvPr id="4" name="图片 3"/>
          <p:cNvPicPr>
            <a:picLocks noChangeAspect="1"/>
          </p:cNvPicPr>
          <p:nvPr/>
        </p:nvPicPr>
        <p:blipFill>
          <a:blip r:embed="rId6"/>
          <a:stretch>
            <a:fillRect/>
          </a:stretch>
        </p:blipFill>
        <p:spPr>
          <a:xfrm>
            <a:off x="7821338" y="131909"/>
            <a:ext cx="3955631" cy="2811976"/>
          </a:xfrm>
          <a:prstGeom prst="rect">
            <a:avLst/>
          </a:prstGeom>
        </p:spPr>
      </p:pic>
      <p:pic>
        <p:nvPicPr>
          <p:cNvPr id="7" name="1.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891386" y="3663938"/>
            <a:ext cx="5357014" cy="2650462"/>
          </a:xfrm>
          <a:prstGeom prst="rect">
            <a:avLst/>
          </a:prstGeom>
          <a:ln w="38100" cap="sq">
            <a:solidFill>
              <a:srgbClr val="000000"/>
            </a:solidFill>
            <a:prstDash val="solid"/>
            <a:miter lim="800000"/>
            <a:headEnd/>
            <a:tailEnd/>
          </a:ln>
          <a:effectLst>
            <a:outerShdw blurRad="50800" dist="38100" dir="2700000" algn="tl" rotWithShape="0">
              <a:srgbClr val="000000">
                <a:alpha val="43000"/>
              </a:srgbClr>
            </a:outerShdw>
          </a:effectLst>
        </p:spPr>
      </p:pic>
      <p:pic>
        <p:nvPicPr>
          <p:cNvPr id="8" name="1.2-2">
            <a:hlinkClick r:id="" action="ppaction://media"/>
          </p:cNvPr>
          <p:cNvPicPr>
            <a:picLocks noChangeAspect="1"/>
          </p:cNvPicPr>
          <p:nvPr>
            <a:videoFile r:link="rId4"/>
            <p:extLst>
              <p:ext uri="{DAA4B4D4-6D71-4841-9C94-3DE7FCFB9230}">
                <p14:media xmlns:p14="http://schemas.microsoft.com/office/powerpoint/2010/main" r:embed="rId3"/>
              </p:ext>
            </p:extLst>
          </p:nvPr>
        </p:nvPicPr>
        <p:blipFill>
          <a:blip r:embed="rId8"/>
          <a:stretch>
            <a:fillRect/>
          </a:stretch>
        </p:blipFill>
        <p:spPr>
          <a:xfrm>
            <a:off x="6587612" y="3673770"/>
            <a:ext cx="4918306" cy="2595087"/>
          </a:xfrm>
          <a:prstGeom prst="rect">
            <a:avLst/>
          </a:prstGeom>
          <a:ln w="38100" cap="sq">
            <a:solidFill>
              <a:srgbClr val="000000"/>
            </a:solidFill>
            <a:prstDash val="solid"/>
            <a:miter lim="800000"/>
            <a:headEnd/>
            <a:tailEnd/>
          </a:ln>
          <a:effectLst>
            <a:outerShdw blurRad="50800" dist="38100" dir="2700000" algn="tl" rotWithShape="0">
              <a:srgbClr val="000000">
                <a:alpha val="43000"/>
              </a:srgbClr>
            </a:outerShdw>
          </a:effectLst>
        </p:spPr>
      </p:pic>
      <p:pic>
        <p:nvPicPr>
          <p:cNvPr id="15" name="图片 14">
            <a:extLst>
              <a:ext uri="{FF2B5EF4-FFF2-40B4-BE49-F238E27FC236}">
                <a16:creationId xmlns:a16="http://schemas.microsoft.com/office/drawing/2014/main" id="{6ED873E8-D724-2129-1222-7FA59BC7AC44}"/>
              </a:ext>
            </a:extLst>
          </p:cNvPr>
          <p:cNvPicPr>
            <a:picLocks noChangeAspect="1"/>
          </p:cNvPicPr>
          <p:nvPr/>
        </p:nvPicPr>
        <p:blipFill rotWithShape="1">
          <a:blip r:embed="rId9"/>
          <a:srcRect t="34579" b="39685"/>
          <a:stretch>
            <a:fillRect/>
          </a:stretch>
        </p:blipFill>
        <p:spPr>
          <a:xfrm>
            <a:off x="10823183" y="6459232"/>
            <a:ext cx="1248383" cy="321286"/>
          </a:xfrm>
          <a:prstGeom prst="rect">
            <a:avLst/>
          </a:prstGeom>
        </p:spPr>
      </p:pic>
      <p:pic>
        <p:nvPicPr>
          <p:cNvPr id="16" name="图片 15">
            <a:extLst>
              <a:ext uri="{FF2B5EF4-FFF2-40B4-BE49-F238E27FC236}">
                <a16:creationId xmlns:a16="http://schemas.microsoft.com/office/drawing/2014/main" id="{3165AE4A-64A2-484E-34D6-A5B9FE81FD1D}"/>
              </a:ext>
            </a:extLst>
          </p:cNvPr>
          <p:cNvPicPr>
            <a:picLocks noChangeAspect="1"/>
          </p:cNvPicPr>
          <p:nvPr/>
        </p:nvPicPr>
        <p:blipFill>
          <a:blip r:embed="rId10"/>
          <a:stretch>
            <a:fillRect/>
          </a:stretch>
        </p:blipFill>
        <p:spPr>
          <a:xfrm>
            <a:off x="13457" y="6145032"/>
            <a:ext cx="708323" cy="584775"/>
          </a:xfrm>
          <a:prstGeom prst="rect">
            <a:avLst/>
          </a:prstGeom>
        </p:spPr>
      </p:pic>
      <mc:AlternateContent xmlns:mc="http://schemas.openxmlformats.org/markup-compatibility/2006" xmlns:p14="http://schemas.microsoft.com/office/powerpoint/2010/main">
        <mc:Choice Requires="p14">
          <p:contentPart p14:bwMode="auto" r:id="rId11">
            <p14:nvContentPartPr>
              <p14:cNvPr id="3" name="墨迹 2">
                <a:extLst>
                  <a:ext uri="{FF2B5EF4-FFF2-40B4-BE49-F238E27FC236}">
                    <a16:creationId xmlns:a16="http://schemas.microsoft.com/office/drawing/2014/main" id="{0F7E1E6D-7C43-0C5F-482F-4B7B6ACE4911}"/>
                  </a:ext>
                </a:extLst>
              </p14:cNvPr>
              <p14:cNvContentPartPr/>
              <p14:nvPr/>
            </p14:nvContentPartPr>
            <p14:xfrm>
              <a:off x="8597880" y="5273625"/>
              <a:ext cx="360" cy="360"/>
            </p14:xfrm>
          </p:contentPart>
        </mc:Choice>
        <mc:Fallback xmlns="">
          <p:pic>
            <p:nvPicPr>
              <p:cNvPr id="3" name="墨迹 2">
                <a:extLst>
                  <a:ext uri="{FF2B5EF4-FFF2-40B4-BE49-F238E27FC236}">
                    <a16:creationId xmlns:a16="http://schemas.microsoft.com/office/drawing/2014/main" id="{0F7E1E6D-7C43-0C5F-482F-4B7B6ACE4911}"/>
                  </a:ext>
                </a:extLst>
              </p:cNvPr>
              <p:cNvPicPr/>
              <p:nvPr/>
            </p:nvPicPr>
            <p:blipFill>
              <a:blip r:embed="rId12"/>
              <a:stretch>
                <a:fillRect/>
              </a:stretch>
            </p:blipFill>
            <p:spPr>
              <a:xfrm>
                <a:off x="8582040" y="5210265"/>
                <a:ext cx="31680" cy="12708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5" name="墨迹 4">
                <a:extLst>
                  <a:ext uri="{FF2B5EF4-FFF2-40B4-BE49-F238E27FC236}">
                    <a16:creationId xmlns:a16="http://schemas.microsoft.com/office/drawing/2014/main" id="{F4D0DC91-2F9E-986F-9CE7-E8CBCB5D5EA6}"/>
                  </a:ext>
                </a:extLst>
              </p14:cNvPr>
              <p14:cNvContentPartPr/>
              <p14:nvPr/>
            </p14:nvContentPartPr>
            <p14:xfrm>
              <a:off x="4311720" y="4753065"/>
              <a:ext cx="360" cy="360"/>
            </p14:xfrm>
          </p:contentPart>
        </mc:Choice>
        <mc:Fallback xmlns="">
          <p:pic>
            <p:nvPicPr>
              <p:cNvPr id="5" name="墨迹 4">
                <a:extLst>
                  <a:ext uri="{FF2B5EF4-FFF2-40B4-BE49-F238E27FC236}">
                    <a16:creationId xmlns:a16="http://schemas.microsoft.com/office/drawing/2014/main" id="{F4D0DC91-2F9E-986F-9CE7-E8CBCB5D5EA6}"/>
                  </a:ext>
                </a:extLst>
              </p:cNvPr>
              <p:cNvPicPr/>
              <p:nvPr/>
            </p:nvPicPr>
            <p:blipFill>
              <a:blip r:embed="rId12"/>
              <a:stretch>
                <a:fillRect/>
              </a:stretch>
            </p:blipFill>
            <p:spPr>
              <a:xfrm>
                <a:off x="4295880" y="4689705"/>
                <a:ext cx="31680" cy="12708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6" name="墨迹 5">
                <a:extLst>
                  <a:ext uri="{FF2B5EF4-FFF2-40B4-BE49-F238E27FC236}">
                    <a16:creationId xmlns:a16="http://schemas.microsoft.com/office/drawing/2014/main" id="{1C3708E7-6A8F-4C20-E070-D0B9779D0F28}"/>
                  </a:ext>
                </a:extLst>
              </p14:cNvPr>
              <p14:cNvContentPartPr/>
              <p14:nvPr/>
            </p14:nvContentPartPr>
            <p14:xfrm>
              <a:off x="8483760" y="4537065"/>
              <a:ext cx="360" cy="360"/>
            </p14:xfrm>
          </p:contentPart>
        </mc:Choice>
        <mc:Fallback xmlns="">
          <p:pic>
            <p:nvPicPr>
              <p:cNvPr id="6" name="墨迹 5">
                <a:extLst>
                  <a:ext uri="{FF2B5EF4-FFF2-40B4-BE49-F238E27FC236}">
                    <a16:creationId xmlns:a16="http://schemas.microsoft.com/office/drawing/2014/main" id="{1C3708E7-6A8F-4C20-E070-D0B9779D0F28}"/>
                  </a:ext>
                </a:extLst>
              </p:cNvPr>
              <p:cNvPicPr/>
              <p:nvPr/>
            </p:nvPicPr>
            <p:blipFill>
              <a:blip r:embed="rId12"/>
              <a:stretch>
                <a:fillRect/>
              </a:stretch>
            </p:blipFill>
            <p:spPr>
              <a:xfrm>
                <a:off x="8467920" y="4473705"/>
                <a:ext cx="31680" cy="127080"/>
              </a:xfrm>
              <a:prstGeom prst="rect">
                <a:avLst/>
              </a:prstGeom>
            </p:spPr>
          </p:pic>
        </mc:Fallback>
      </mc:AlternateContent>
      <p:sp>
        <p:nvSpPr>
          <p:cNvPr id="10" name="文本框 9">
            <a:extLst>
              <a:ext uri="{FF2B5EF4-FFF2-40B4-BE49-F238E27FC236}">
                <a16:creationId xmlns:a16="http://schemas.microsoft.com/office/drawing/2014/main" id="{E0997AA9-CB6B-176F-24D1-43B221AD77DF}"/>
              </a:ext>
            </a:extLst>
          </p:cNvPr>
          <p:cNvSpPr txBox="1"/>
          <p:nvPr/>
        </p:nvSpPr>
        <p:spPr>
          <a:xfrm>
            <a:off x="2838450" y="3259911"/>
            <a:ext cx="2762250" cy="369332"/>
          </a:xfrm>
          <a:prstGeom prst="rect">
            <a:avLst/>
          </a:prstGeom>
          <a:noFill/>
        </p:spPr>
        <p:txBody>
          <a:bodyPr wrap="square">
            <a:spAutoFit/>
          </a:bodyPr>
          <a:lstStyle/>
          <a:p>
            <a:r>
              <a:rPr lang="zh-CN" altLang="en-US" b="1" dirty="0"/>
              <a:t>车对车通信</a:t>
            </a:r>
          </a:p>
        </p:txBody>
      </p:sp>
      <p:sp>
        <p:nvSpPr>
          <p:cNvPr id="11" name="文本框 10">
            <a:extLst>
              <a:ext uri="{FF2B5EF4-FFF2-40B4-BE49-F238E27FC236}">
                <a16:creationId xmlns:a16="http://schemas.microsoft.com/office/drawing/2014/main" id="{A3B5F373-39BF-D2F6-E472-E1033EB1341D}"/>
              </a:ext>
            </a:extLst>
          </p:cNvPr>
          <p:cNvSpPr txBox="1"/>
          <p:nvPr/>
        </p:nvSpPr>
        <p:spPr>
          <a:xfrm>
            <a:off x="8597880" y="3259911"/>
            <a:ext cx="2762250" cy="369332"/>
          </a:xfrm>
          <a:prstGeom prst="rect">
            <a:avLst/>
          </a:prstGeom>
          <a:noFill/>
        </p:spPr>
        <p:txBody>
          <a:bodyPr wrap="square">
            <a:spAutoFit/>
          </a:bodyPr>
          <a:lstStyle/>
          <a:p>
            <a:r>
              <a:rPr lang="zh-CN" altLang="en-US" b="1" dirty="0"/>
              <a:t>模型车辆通信</a:t>
            </a:r>
          </a:p>
        </p:txBody>
      </p:sp>
    </p:spTree>
  </p:cSld>
  <p:clrMapOvr>
    <a:masterClrMapping/>
  </p:clrMapOvr>
  <mc:AlternateContent xmlns:mc="http://schemas.openxmlformats.org/markup-compatibility/2006" xmlns:p14="http://schemas.microsoft.com/office/powerpoint/2010/main">
    <mc:Choice Requires="p14">
      <p:transition spd="slow" p14:dur="2000" advTm="173880"/>
    </mc:Choice>
    <mc:Fallback xmlns="">
      <p:transition spd="slow" advTm="1738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906" fill="hold"/>
                                        <p:tgtEl>
                                          <p:spTgt spid="7"/>
                                        </p:tgtEl>
                                      </p:cBhvr>
                                    </p:cmd>
                                  </p:childTnLst>
                                </p:cTn>
                              </p:par>
                            </p:childTnLst>
                          </p:cTn>
                        </p:par>
                        <p:par>
                          <p:cTn id="7" fill="hold">
                            <p:stCondLst>
                              <p:cond delay="15906"/>
                            </p:stCondLst>
                            <p:childTnLst>
                              <p:par>
                                <p:cTn id="8" presetID="1" presetClass="mediacall" presetSubtype="0" fill="hold" nodeType="afterEffect">
                                  <p:stCondLst>
                                    <p:cond delay="0"/>
                                  </p:stCondLst>
                                  <p:childTnLst>
                                    <p:cmd type="call" cmd="playFrom(0.0)">
                                      <p:cBhvr>
                                        <p:cTn id="9" dur="901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0" fill="hold" display="0">
                  <p:stCondLst>
                    <p:cond delay="indefinite"/>
                  </p:stCondLst>
                </p:cTn>
                <p:tgtEl>
                  <p:spTgt spid="7"/>
                </p:tgtEl>
              </p:cMediaNode>
            </p:video>
            <p:seq concurrent="1" nextAc="seek">
              <p:cTn id="11" restart="whenNotActive" fill="hold" evtFilter="cancelBubble" nodeType="interactiveSeq">
                <p:stCondLst>
                  <p:cond evt="onClick" delay="0">
                    <p:tgtEl>
                      <p:spTgt spid="7"/>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clickEffect">
                                  <p:stCondLst>
                                    <p:cond delay="0"/>
                                  </p:stCondLst>
                                  <p:childTnLst>
                                    <p:cmd type="call" cmd="togglePause">
                                      <p:cBhvr>
                                        <p:cTn id="15" dur="1" fill="hold"/>
                                        <p:tgtEl>
                                          <p:spTgt spid="7"/>
                                        </p:tgtEl>
                                      </p:cBhvr>
                                    </p:cmd>
                                  </p:childTnLst>
                                </p:cTn>
                              </p:par>
                            </p:childTnLst>
                          </p:cTn>
                        </p:par>
                      </p:childTnLst>
                    </p:cTn>
                  </p:par>
                </p:childTnLst>
              </p:cTn>
              <p:nextCondLst>
                <p:cond evt="onClick" delay="0">
                  <p:tgtEl>
                    <p:spTgt spid="7"/>
                  </p:tgtEl>
                </p:cond>
              </p:nextCondLst>
            </p:seq>
            <p:video>
              <p:cMediaNode vol="80000">
                <p:cTn id="16" fill="hold" display="0">
                  <p:stCondLst>
                    <p:cond delay="indefinite"/>
                  </p:stCondLst>
                </p:cTn>
                <p:tgtEl>
                  <p:spTgt spid="8"/>
                </p:tgtEl>
              </p:cMediaNode>
            </p:video>
            <p:seq concurrent="1" nextAc="seek">
              <p:cTn id="17" restart="whenNotActive" fill="hold" evtFilter="cancelBubble" nodeType="interactiveSeq">
                <p:stCondLst>
                  <p:cond evt="onClick" delay="0">
                    <p:tgtEl>
                      <p:spTgt spid="8"/>
                    </p:tgtEl>
                  </p:cond>
                </p:stCondLst>
                <p:endSync evt="end" delay="0">
                  <p:rtn val="all"/>
                </p:endSync>
                <p:childTnLst>
                  <p:par>
                    <p:cTn id="18" fill="hold">
                      <p:stCondLst>
                        <p:cond delay="0"/>
                      </p:stCondLst>
                      <p:childTnLst>
                        <p:par>
                          <p:cTn id="19" fill="hold">
                            <p:stCondLst>
                              <p:cond delay="0"/>
                            </p:stCondLst>
                            <p:childTnLst>
                              <p:par>
                                <p:cTn id="20" presetID="2" presetClass="mediacall" presetSubtype="0" fill="hold" nodeType="clickEffect">
                                  <p:stCondLst>
                                    <p:cond delay="0"/>
                                  </p:stCondLst>
                                  <p:childTnLst>
                                    <p:cmd type="call" cmd="togglePause">
                                      <p:cBhvr>
                                        <p:cTn id="21"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41687" y="201674"/>
            <a:ext cx="10515600" cy="2360344"/>
          </a:xfrm>
        </p:spPr>
        <p:txBody>
          <a:bodyPr>
            <a:normAutofit/>
          </a:bodyPr>
          <a:lstStyle/>
          <a:p>
            <a:pPr marL="0" indent="0">
              <a:lnSpc>
                <a:spcPct val="100000"/>
              </a:lnSpc>
              <a:buNone/>
            </a:pPr>
            <a:r>
              <a:rPr lang="en-US" altLang="zh-CN" sz="2400" b="1" dirty="0"/>
              <a:t>1.3 Human-vehicle interaction, HVI</a:t>
            </a:r>
          </a:p>
          <a:p>
            <a:pPr marL="0" indent="0">
              <a:lnSpc>
                <a:spcPct val="150000"/>
              </a:lnSpc>
              <a:buNone/>
            </a:pPr>
            <a:r>
              <a:rPr lang="en-US" altLang="zh-CN" sz="2000" b="1" dirty="0">
                <a:latin typeface="宋体" panose="02010600030101010101" pitchFamily="2" charset="-122"/>
                <a:ea typeface="宋体" panose="02010600030101010101" pitchFamily="2" charset="-122"/>
              </a:rPr>
              <a:t>· </a:t>
            </a:r>
            <a:r>
              <a:rPr lang="en-US" altLang="zh-CN" sz="2000" dirty="0"/>
              <a:t>Modeling of human-in-the-loop autonomous driving</a:t>
            </a:r>
          </a:p>
          <a:p>
            <a:pPr marL="0" indent="0">
              <a:lnSpc>
                <a:spcPct val="150000"/>
              </a:lnSpc>
              <a:buNone/>
            </a:pPr>
            <a:r>
              <a:rPr lang="en-US" altLang="zh-CN" sz="2000" b="1" dirty="0">
                <a:latin typeface="宋体" panose="02010600030101010101" pitchFamily="2" charset="-122"/>
                <a:ea typeface="宋体" panose="02010600030101010101" pitchFamily="2" charset="-122"/>
              </a:rPr>
              <a:t>· </a:t>
            </a:r>
            <a:r>
              <a:rPr lang="en-US" altLang="zh-CN" sz="2000" dirty="0"/>
              <a:t>Vehicle learning from human demonstrations  </a:t>
            </a:r>
          </a:p>
          <a:p>
            <a:pPr marL="0" indent="0">
              <a:lnSpc>
                <a:spcPct val="150000"/>
              </a:lnSpc>
              <a:buNone/>
            </a:pPr>
            <a:r>
              <a:rPr lang="en-US" altLang="zh-CN" sz="2000" b="1" dirty="0">
                <a:latin typeface="宋体" panose="02010600030101010101" pitchFamily="2" charset="-122"/>
                <a:ea typeface="宋体" panose="02010600030101010101" pitchFamily="2" charset="-122"/>
              </a:rPr>
              <a:t>·</a:t>
            </a:r>
            <a:r>
              <a:rPr lang="en-US" altLang="zh-CN" sz="2000" dirty="0"/>
              <a:t> Bilateral adaptation between humans and vehicles</a:t>
            </a:r>
          </a:p>
          <a:p>
            <a:pPr marL="0" indent="0">
              <a:buNone/>
            </a:pPr>
            <a:endParaRPr lang="zh-CN" altLang="en-US" dirty="0"/>
          </a:p>
        </p:txBody>
      </p:sp>
      <p:pic>
        <p:nvPicPr>
          <p:cNvPr id="5" name="图片 4"/>
          <p:cNvPicPr>
            <a:picLocks noChangeAspect="1"/>
          </p:cNvPicPr>
          <p:nvPr/>
        </p:nvPicPr>
        <p:blipFill>
          <a:blip r:embed="rId7"/>
          <a:stretch>
            <a:fillRect/>
          </a:stretch>
        </p:blipFill>
        <p:spPr>
          <a:xfrm>
            <a:off x="7217912" y="77482"/>
            <a:ext cx="4752482" cy="2608729"/>
          </a:xfrm>
          <a:prstGeom prst="rect">
            <a:avLst/>
          </a:prstGeom>
        </p:spPr>
      </p:pic>
      <p:pic>
        <p:nvPicPr>
          <p:cNvPr id="2" name="1.3-1">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8"/>
          <a:stretch>
            <a:fillRect/>
          </a:stretch>
        </p:blipFill>
        <p:spPr>
          <a:xfrm>
            <a:off x="795754" y="3333134"/>
            <a:ext cx="5002395" cy="2872045"/>
          </a:xfrm>
          <a:prstGeom prst="rect">
            <a:avLst/>
          </a:prstGeom>
          <a:ln w="38100" cap="sq">
            <a:solidFill>
              <a:srgbClr val="000000"/>
            </a:solidFill>
            <a:prstDash val="solid"/>
            <a:miter lim="800000"/>
            <a:headEnd/>
            <a:tailEnd/>
          </a:ln>
          <a:effectLst>
            <a:outerShdw blurRad="50800" dist="38100" dir="2700000" algn="tl" rotWithShape="0">
              <a:srgbClr val="000000">
                <a:alpha val="43000"/>
              </a:srgbClr>
            </a:outerShdw>
          </a:effectLst>
        </p:spPr>
      </p:pic>
      <p:pic>
        <p:nvPicPr>
          <p:cNvPr id="7" name="1.3-2">
            <a:hlinkClick r:id="" action="ppaction://media"/>
          </p:cNvPr>
          <p:cNvPicPr>
            <a:picLocks noChangeAspect="1"/>
          </p:cNvPicPr>
          <p:nvPr>
            <a:videoFile r:link="rId4"/>
            <p:extLst>
              <p:ext uri="{DAA4B4D4-6D71-4841-9C94-3DE7FCFB9230}">
                <p14:media xmlns:p14="http://schemas.microsoft.com/office/powerpoint/2010/main" r:embed="rId3"/>
              </p:ext>
            </p:extLst>
          </p:nvPr>
        </p:nvPicPr>
        <p:blipFill>
          <a:blip r:embed="rId9"/>
          <a:stretch>
            <a:fillRect/>
          </a:stretch>
        </p:blipFill>
        <p:spPr>
          <a:xfrm>
            <a:off x="6232340" y="3352798"/>
            <a:ext cx="5145748" cy="2872045"/>
          </a:xfrm>
          <a:prstGeom prst="rect">
            <a:avLst/>
          </a:prstGeom>
          <a:ln w="38100" cap="sq">
            <a:solidFill>
              <a:srgbClr val="000000"/>
            </a:solidFill>
            <a:prstDash val="solid"/>
            <a:miter lim="800000"/>
            <a:headEnd/>
            <a:tailEnd/>
          </a:ln>
          <a:effectLst>
            <a:outerShdw blurRad="50800" dist="38100" dir="2700000" algn="tl" rotWithShape="0">
              <a:srgbClr val="000000">
                <a:alpha val="43000"/>
              </a:srgbClr>
            </a:outerShdw>
          </a:effectLst>
        </p:spPr>
      </p:pic>
      <p:pic>
        <p:nvPicPr>
          <p:cNvPr id="15" name="图片 14">
            <a:extLst>
              <a:ext uri="{FF2B5EF4-FFF2-40B4-BE49-F238E27FC236}">
                <a16:creationId xmlns:a16="http://schemas.microsoft.com/office/drawing/2014/main" id="{3D3F4A3F-4DD8-4C61-B1D6-5C9527123BED}"/>
              </a:ext>
            </a:extLst>
          </p:cNvPr>
          <p:cNvPicPr>
            <a:picLocks noChangeAspect="1"/>
          </p:cNvPicPr>
          <p:nvPr/>
        </p:nvPicPr>
        <p:blipFill rotWithShape="1">
          <a:blip r:embed="rId10"/>
          <a:srcRect t="34579" b="39685"/>
          <a:stretch>
            <a:fillRect/>
          </a:stretch>
        </p:blipFill>
        <p:spPr>
          <a:xfrm>
            <a:off x="10823183" y="6459232"/>
            <a:ext cx="1248383" cy="321286"/>
          </a:xfrm>
          <a:prstGeom prst="rect">
            <a:avLst/>
          </a:prstGeom>
        </p:spPr>
      </p:pic>
      <p:pic>
        <p:nvPicPr>
          <p:cNvPr id="16" name="图片 15">
            <a:extLst>
              <a:ext uri="{FF2B5EF4-FFF2-40B4-BE49-F238E27FC236}">
                <a16:creationId xmlns:a16="http://schemas.microsoft.com/office/drawing/2014/main" id="{AF7D5968-7B83-4907-F6B2-A87F090909C9}"/>
              </a:ext>
            </a:extLst>
          </p:cNvPr>
          <p:cNvPicPr>
            <a:picLocks noChangeAspect="1"/>
          </p:cNvPicPr>
          <p:nvPr/>
        </p:nvPicPr>
        <p:blipFill>
          <a:blip r:embed="rId11"/>
          <a:stretch>
            <a:fillRect/>
          </a:stretch>
        </p:blipFill>
        <p:spPr>
          <a:xfrm>
            <a:off x="7401" y="6166844"/>
            <a:ext cx="708323" cy="584775"/>
          </a:xfrm>
          <a:prstGeom prst="rect">
            <a:avLst/>
          </a:prstGeom>
        </p:spPr>
      </p:pic>
      <p:sp>
        <p:nvSpPr>
          <p:cNvPr id="6" name="文本框 5">
            <a:extLst>
              <a:ext uri="{FF2B5EF4-FFF2-40B4-BE49-F238E27FC236}">
                <a16:creationId xmlns:a16="http://schemas.microsoft.com/office/drawing/2014/main" id="{55F0B5F0-A1F2-802F-1C06-34E11B499E24}"/>
              </a:ext>
            </a:extLst>
          </p:cNvPr>
          <p:cNvSpPr txBox="1"/>
          <p:nvPr/>
        </p:nvSpPr>
        <p:spPr>
          <a:xfrm>
            <a:off x="2562225" y="2887103"/>
            <a:ext cx="2009775" cy="369332"/>
          </a:xfrm>
          <a:prstGeom prst="rect">
            <a:avLst/>
          </a:prstGeom>
          <a:noFill/>
        </p:spPr>
        <p:txBody>
          <a:bodyPr wrap="square">
            <a:spAutoFit/>
          </a:bodyPr>
          <a:lstStyle/>
          <a:p>
            <a:r>
              <a:rPr lang="zh-CN" altLang="en-US" sz="1800" b="1" dirty="0"/>
              <a:t>语音交互</a:t>
            </a:r>
            <a:endParaRPr lang="zh-CN" altLang="en-US" dirty="0"/>
          </a:p>
        </p:txBody>
      </p:sp>
      <p:sp>
        <p:nvSpPr>
          <p:cNvPr id="8" name="文本框 7">
            <a:extLst>
              <a:ext uri="{FF2B5EF4-FFF2-40B4-BE49-F238E27FC236}">
                <a16:creationId xmlns:a16="http://schemas.microsoft.com/office/drawing/2014/main" id="{F3A5A65E-65A3-6EF0-6400-7F290036ADC0}"/>
              </a:ext>
            </a:extLst>
          </p:cNvPr>
          <p:cNvSpPr txBox="1"/>
          <p:nvPr/>
        </p:nvSpPr>
        <p:spPr>
          <a:xfrm>
            <a:off x="8172450" y="2933743"/>
            <a:ext cx="2009775" cy="369332"/>
          </a:xfrm>
          <a:prstGeom prst="rect">
            <a:avLst/>
          </a:prstGeom>
          <a:noFill/>
        </p:spPr>
        <p:txBody>
          <a:bodyPr wrap="square">
            <a:spAutoFit/>
          </a:bodyPr>
          <a:lstStyle/>
          <a:p>
            <a:r>
              <a:rPr lang="zh-CN" altLang="en-US" b="1" dirty="0"/>
              <a:t>自适应学习</a:t>
            </a:r>
            <a:endParaRPr lang="zh-CN" altLang="en-US" dirty="0"/>
          </a:p>
        </p:txBody>
      </p:sp>
    </p:spTree>
  </p:cSld>
  <p:clrMapOvr>
    <a:masterClrMapping/>
  </p:clrMapOvr>
  <mc:AlternateContent xmlns:mc="http://schemas.openxmlformats.org/markup-compatibility/2006" xmlns:p14="http://schemas.microsoft.com/office/powerpoint/2010/main">
    <mc:Choice Requires="p14">
      <p:transition spd="slow" p14:dur="2000" advTm="63155"/>
    </mc:Choice>
    <mc:Fallback xmlns="">
      <p:transition spd="slow" advTm="631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9490" fill="hold"/>
                                        <p:tgtEl>
                                          <p:spTgt spid="2"/>
                                        </p:tgtEl>
                                      </p:cBhvr>
                                    </p:cmd>
                                  </p:childTnLst>
                                </p:cTn>
                              </p:par>
                            </p:childTnLst>
                          </p:cTn>
                        </p:par>
                        <p:par>
                          <p:cTn id="7" fill="hold">
                            <p:stCondLst>
                              <p:cond delay="29490"/>
                            </p:stCondLst>
                            <p:childTnLst>
                              <p:par>
                                <p:cTn id="8" presetID="1" presetClass="mediacall" presetSubtype="0" fill="hold" nodeType="afterEffect">
                                  <p:stCondLst>
                                    <p:cond delay="0"/>
                                  </p:stCondLst>
                                  <p:childTnLst>
                                    <p:cmd type="call" cmd="playFrom(0.0)">
                                      <p:cBhvr>
                                        <p:cTn id="9" dur="1637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10" fill="hold" display="0">
                  <p:stCondLst>
                    <p:cond delay="indefinite"/>
                  </p:stCondLst>
                </p:cTn>
                <p:tgtEl>
                  <p:spTgt spid="2"/>
                </p:tgtEl>
              </p:cMediaNode>
            </p:video>
            <p:seq concurrent="1" nextAc="seek">
              <p:cTn id="11" restart="whenNotActive" fill="hold" evtFilter="cancelBubble" nodeType="interactiveSeq">
                <p:stCondLst>
                  <p:cond evt="onClick" delay="0">
                    <p:tgtEl>
                      <p:spTgt spid="2"/>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clickEffect">
                                  <p:stCondLst>
                                    <p:cond delay="0"/>
                                  </p:stCondLst>
                                  <p:childTnLst>
                                    <p:cmd type="call" cmd="togglePause">
                                      <p:cBhvr>
                                        <p:cTn id="15" dur="1" fill="hold"/>
                                        <p:tgtEl>
                                          <p:spTgt spid="2"/>
                                        </p:tgtEl>
                                      </p:cBhvr>
                                    </p:cmd>
                                  </p:childTnLst>
                                </p:cTn>
                              </p:par>
                            </p:childTnLst>
                          </p:cTn>
                        </p:par>
                      </p:childTnLst>
                    </p:cTn>
                  </p:par>
                </p:childTnLst>
              </p:cTn>
              <p:nextCondLst>
                <p:cond evt="onClick" delay="0">
                  <p:tgtEl>
                    <p:spTgt spid="2"/>
                  </p:tgtEl>
                </p:cond>
              </p:nextCondLst>
            </p:seq>
            <p:video>
              <p:cMediaNode vol="80000">
                <p:cTn id="16" fill="hold" display="0">
                  <p:stCondLst>
                    <p:cond delay="indefinite"/>
                  </p:stCondLst>
                </p:cTn>
                <p:tgtEl>
                  <p:spTgt spid="7"/>
                </p:tgtEl>
              </p:cMediaNode>
            </p:video>
            <p:seq concurrent="1" nextAc="seek">
              <p:cTn id="17" restart="whenNotActive" fill="hold" evtFilter="cancelBubble" nodeType="interactiveSeq">
                <p:stCondLst>
                  <p:cond evt="onClick" delay="0">
                    <p:tgtEl>
                      <p:spTgt spid="7"/>
                    </p:tgtEl>
                  </p:cond>
                </p:stCondLst>
                <p:endSync evt="end" delay="0">
                  <p:rtn val="all"/>
                </p:endSync>
                <p:childTnLst>
                  <p:par>
                    <p:cTn id="18" fill="hold">
                      <p:stCondLst>
                        <p:cond delay="0"/>
                      </p:stCondLst>
                      <p:childTnLst>
                        <p:par>
                          <p:cTn id="19" fill="hold">
                            <p:stCondLst>
                              <p:cond delay="0"/>
                            </p:stCondLst>
                            <p:childTnLst>
                              <p:par>
                                <p:cTn id="20" presetID="2" presetClass="mediacall" presetSubtype="0" fill="hold" nodeType="clickEffect">
                                  <p:stCondLst>
                                    <p:cond delay="0"/>
                                  </p:stCondLst>
                                  <p:childTnLst>
                                    <p:cmd type="call" cmd="togglePause">
                                      <p:cBhvr>
                                        <p:cTn id="21"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47893" y="639684"/>
            <a:ext cx="8086577" cy="2443228"/>
          </a:xfrm>
        </p:spPr>
        <p:txBody>
          <a:bodyPr>
            <a:normAutofit fontScale="25000" lnSpcReduction="20000"/>
          </a:bodyPr>
          <a:lstStyle/>
          <a:p>
            <a:pPr marL="0" indent="0">
              <a:lnSpc>
                <a:spcPct val="110000"/>
              </a:lnSpc>
              <a:buNone/>
            </a:pPr>
            <a:r>
              <a:rPr lang="en-US" altLang="zh-CN" sz="9600" b="1" dirty="0"/>
              <a:t>1.4 Human Factors in Human-Vehicle Interaction</a:t>
            </a:r>
          </a:p>
          <a:p>
            <a:pPr marL="0" indent="0">
              <a:lnSpc>
                <a:spcPts val="2800"/>
              </a:lnSpc>
              <a:spcBef>
                <a:spcPts val="0"/>
              </a:spcBef>
              <a:buNone/>
            </a:pPr>
            <a:r>
              <a:rPr lang="en-US" altLang="zh-CN" sz="8000" b="1" dirty="0">
                <a:latin typeface="宋体" panose="02010600030101010101" pitchFamily="2" charset="-122"/>
                <a:ea typeface="宋体" panose="02010600030101010101" pitchFamily="2" charset="-122"/>
              </a:rPr>
              <a:t>·</a:t>
            </a:r>
            <a:r>
              <a:rPr lang="en-US" altLang="zh-CN" sz="8000" dirty="0"/>
              <a:t>  Modeling of humans in human-vehicle interaction</a:t>
            </a:r>
          </a:p>
          <a:p>
            <a:pPr marL="0" indent="0">
              <a:lnSpc>
                <a:spcPts val="2800"/>
              </a:lnSpc>
              <a:spcBef>
                <a:spcPts val="0"/>
              </a:spcBef>
              <a:buNone/>
            </a:pPr>
            <a:r>
              <a:rPr lang="en-US" altLang="zh-CN" sz="8000" b="1" dirty="0">
                <a:latin typeface="宋体" panose="02010600030101010101" pitchFamily="2" charset="-122"/>
                <a:ea typeface="宋体" panose="02010600030101010101" pitchFamily="2" charset="-122"/>
              </a:rPr>
              <a:t>· </a:t>
            </a:r>
            <a:r>
              <a:rPr lang="en-US" altLang="zh-CN" sz="8000" dirty="0"/>
              <a:t>Measuring of human affective states in vehicle riding</a:t>
            </a:r>
          </a:p>
          <a:p>
            <a:endParaRPr lang="en-US" altLang="zh-CN" dirty="0"/>
          </a:p>
          <a:p>
            <a:endParaRPr lang="en-US" altLang="zh-CN" dirty="0"/>
          </a:p>
          <a:p>
            <a:endParaRPr lang="en-US" altLang="zh-CN" dirty="0"/>
          </a:p>
          <a:p>
            <a:r>
              <a:rPr lang="en-US" altLang="zh-CN" dirty="0"/>
              <a:t>	</a:t>
            </a:r>
          </a:p>
          <a:p>
            <a:endParaRPr lang="en-US" altLang="zh-CN" dirty="0"/>
          </a:p>
          <a:p>
            <a:endParaRPr lang="zh-CN" altLang="en-US" dirty="0"/>
          </a:p>
        </p:txBody>
      </p:sp>
      <p:pic>
        <p:nvPicPr>
          <p:cNvPr id="4" name="图片 3"/>
          <p:cNvPicPr>
            <a:picLocks noChangeAspect="1"/>
          </p:cNvPicPr>
          <p:nvPr/>
        </p:nvPicPr>
        <p:blipFill>
          <a:blip r:embed="rId4"/>
          <a:stretch>
            <a:fillRect/>
          </a:stretch>
        </p:blipFill>
        <p:spPr>
          <a:xfrm>
            <a:off x="8282592" y="855002"/>
            <a:ext cx="3407959" cy="3779848"/>
          </a:xfrm>
          <a:prstGeom prst="rect">
            <a:avLst/>
          </a:prstGeom>
        </p:spPr>
      </p:pic>
      <p:pic>
        <p:nvPicPr>
          <p:cNvPr id="5" name="1.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914582" y="2587610"/>
            <a:ext cx="6312128" cy="3523048"/>
          </a:xfrm>
          <a:prstGeom prst="rect">
            <a:avLst/>
          </a:prstGeom>
          <a:ln w="38100" cap="sq">
            <a:solidFill>
              <a:srgbClr val="000000"/>
            </a:solidFill>
            <a:prstDash val="solid"/>
            <a:miter lim="800000"/>
            <a:headEnd/>
            <a:tailEnd/>
          </a:ln>
          <a:effectLst>
            <a:outerShdw blurRad="50800" dist="38100" dir="2700000" algn="tl" rotWithShape="0">
              <a:srgbClr val="000000">
                <a:alpha val="43000"/>
              </a:srgbClr>
            </a:outerShdw>
          </a:effectLst>
        </p:spPr>
      </p:pic>
      <p:pic>
        <p:nvPicPr>
          <p:cNvPr id="14" name="图片 13">
            <a:extLst>
              <a:ext uri="{FF2B5EF4-FFF2-40B4-BE49-F238E27FC236}">
                <a16:creationId xmlns:a16="http://schemas.microsoft.com/office/drawing/2014/main" id="{5CE2B385-0057-858E-46B9-0DE99EB887B9}"/>
              </a:ext>
            </a:extLst>
          </p:cNvPr>
          <p:cNvPicPr>
            <a:picLocks noChangeAspect="1"/>
          </p:cNvPicPr>
          <p:nvPr/>
        </p:nvPicPr>
        <p:blipFill rotWithShape="1">
          <a:blip r:embed="rId6"/>
          <a:srcRect t="34579" b="39685"/>
          <a:stretch>
            <a:fillRect/>
          </a:stretch>
        </p:blipFill>
        <p:spPr>
          <a:xfrm>
            <a:off x="10823183" y="6459232"/>
            <a:ext cx="1248383" cy="321286"/>
          </a:xfrm>
          <a:prstGeom prst="rect">
            <a:avLst/>
          </a:prstGeom>
        </p:spPr>
      </p:pic>
      <p:pic>
        <p:nvPicPr>
          <p:cNvPr id="15" name="图片 14">
            <a:extLst>
              <a:ext uri="{FF2B5EF4-FFF2-40B4-BE49-F238E27FC236}">
                <a16:creationId xmlns:a16="http://schemas.microsoft.com/office/drawing/2014/main" id="{07AE5300-2CD7-8A08-D47A-B27670114A1B}"/>
              </a:ext>
            </a:extLst>
          </p:cNvPr>
          <p:cNvPicPr>
            <a:picLocks noChangeAspect="1"/>
          </p:cNvPicPr>
          <p:nvPr/>
        </p:nvPicPr>
        <p:blipFill>
          <a:blip r:embed="rId7"/>
          <a:stretch>
            <a:fillRect/>
          </a:stretch>
        </p:blipFill>
        <p:spPr>
          <a:xfrm>
            <a:off x="19664" y="6218316"/>
            <a:ext cx="708323" cy="584775"/>
          </a:xfrm>
          <a:prstGeom prst="rect">
            <a:avLst/>
          </a:prstGeom>
        </p:spPr>
      </p:pic>
      <mc:AlternateContent xmlns:mc="http://schemas.openxmlformats.org/markup-compatibility/2006" xmlns:p14="http://schemas.microsoft.com/office/powerpoint/2010/main">
        <mc:Choice Requires="p14">
          <p:contentPart p14:bwMode="auto" r:id="rId8">
            <p14:nvContentPartPr>
              <p14:cNvPr id="2" name="墨迹 1">
                <a:extLst>
                  <a:ext uri="{FF2B5EF4-FFF2-40B4-BE49-F238E27FC236}">
                    <a16:creationId xmlns:a16="http://schemas.microsoft.com/office/drawing/2014/main" id="{EFE10B72-EB0A-E78B-AB2E-E4297E5E190A}"/>
                  </a:ext>
                </a:extLst>
              </p14:cNvPr>
              <p14:cNvContentPartPr/>
              <p14:nvPr/>
            </p14:nvContentPartPr>
            <p14:xfrm>
              <a:off x="4654440" y="4794120"/>
              <a:ext cx="360" cy="360"/>
            </p14:xfrm>
          </p:contentPart>
        </mc:Choice>
        <mc:Fallback xmlns="">
          <p:pic>
            <p:nvPicPr>
              <p:cNvPr id="2" name="墨迹 1">
                <a:extLst>
                  <a:ext uri="{FF2B5EF4-FFF2-40B4-BE49-F238E27FC236}">
                    <a16:creationId xmlns:a16="http://schemas.microsoft.com/office/drawing/2014/main" id="{EFE10B72-EB0A-E78B-AB2E-E4297E5E190A}"/>
                  </a:ext>
                </a:extLst>
              </p:cNvPr>
              <p:cNvPicPr/>
              <p:nvPr/>
            </p:nvPicPr>
            <p:blipFill>
              <a:blip r:embed="rId9"/>
              <a:stretch>
                <a:fillRect/>
              </a:stretch>
            </p:blipFill>
            <p:spPr>
              <a:xfrm>
                <a:off x="4638600" y="4730760"/>
                <a:ext cx="31680" cy="127080"/>
              </a:xfrm>
              <a:prstGeom prst="rect">
                <a:avLst/>
              </a:prstGeom>
            </p:spPr>
          </p:pic>
        </mc:Fallback>
      </mc:AlternateContent>
    </p:spTree>
  </p:cSld>
  <p:clrMapOvr>
    <a:masterClrMapping/>
  </p:clrMapOvr>
  <mc:AlternateContent xmlns:mc="http://schemas.openxmlformats.org/markup-compatibility/2006" xmlns:p14="http://schemas.microsoft.com/office/powerpoint/2010/main">
    <mc:Choice Requires="p14">
      <p:transition spd="slow" p14:dur="2000" advTm="67896"/>
    </mc:Choice>
    <mc:Fallback xmlns="">
      <p:transition spd="slow" advTm="678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038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with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内容占位符 4" descr="桌子上摆放着黑色的跑车&#10;&#10;中度可信度描述已自动生成"/>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331728" y="1321571"/>
            <a:ext cx="3270103" cy="2218062"/>
          </a:xfrm>
        </p:spPr>
      </p:pic>
      <p:pic>
        <p:nvPicPr>
          <p:cNvPr id="7" name="图片 6" descr="绿色的汽车&#10;&#10;描述已自动生成"/>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439930" y="1344317"/>
            <a:ext cx="3270102" cy="2227810"/>
          </a:xfrm>
          <a:prstGeom prst="rect">
            <a:avLst/>
          </a:prstGeom>
        </p:spPr>
      </p:pic>
      <p:pic>
        <p:nvPicPr>
          <p:cNvPr id="9" name="图片 8" descr="图片包含 室内, 桌子, 窗户, 汽车&#10;&#10;描述已自动生成"/>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308270" y="1354065"/>
            <a:ext cx="3084926" cy="2218062"/>
          </a:xfrm>
          <a:prstGeom prst="rect">
            <a:avLst/>
          </a:prstGeom>
        </p:spPr>
      </p:pic>
      <p:sp>
        <p:nvSpPr>
          <p:cNvPr id="17" name="文本框 16"/>
          <p:cNvSpPr txBox="1"/>
          <p:nvPr/>
        </p:nvSpPr>
        <p:spPr>
          <a:xfrm>
            <a:off x="660546" y="421570"/>
            <a:ext cx="9480088" cy="461665"/>
          </a:xfrm>
          <a:prstGeom prst="rect">
            <a:avLst/>
          </a:prstGeom>
          <a:noFill/>
        </p:spPr>
        <p:txBody>
          <a:bodyPr wrap="square">
            <a:spAutoFit/>
          </a:bodyPr>
          <a:lstStyle/>
          <a:p>
            <a:r>
              <a:rPr lang="en-US" altLang="zh-CN" sz="2400" b="1" dirty="0"/>
              <a:t>1. 5</a:t>
            </a:r>
            <a:r>
              <a:rPr lang="zh-CN" altLang="en-US" sz="2400" dirty="0"/>
              <a:t>  “</a:t>
            </a:r>
            <a:r>
              <a:rPr lang="en-US" altLang="zh-CN" sz="2400" b="1" dirty="0"/>
              <a:t>Deep Orange</a:t>
            </a:r>
            <a:r>
              <a:rPr lang="en-US" altLang="zh-CN" sz="2400" dirty="0"/>
              <a:t>” project</a:t>
            </a:r>
            <a:endParaRPr lang="zh-CN" altLang="en-US" sz="2400" b="1" dirty="0"/>
          </a:p>
        </p:txBody>
      </p:sp>
      <p:sp>
        <p:nvSpPr>
          <p:cNvPr id="19" name="文本框 18"/>
          <p:cNvSpPr txBox="1"/>
          <p:nvPr/>
        </p:nvSpPr>
        <p:spPr>
          <a:xfrm>
            <a:off x="778159" y="4085419"/>
            <a:ext cx="11148168" cy="2446760"/>
          </a:xfrm>
          <a:prstGeom prst="rect">
            <a:avLst/>
          </a:prstGeom>
          <a:noFill/>
        </p:spPr>
        <p:txBody>
          <a:bodyPr wrap="square">
            <a:spAutoFit/>
          </a:bodyPr>
          <a:lstStyle/>
          <a:p>
            <a:pPr>
              <a:lnSpc>
                <a:spcPts val="3100"/>
              </a:lnSpc>
            </a:pPr>
            <a:r>
              <a:rPr lang="en-US" altLang="zh-CN" sz="2000" dirty="0"/>
              <a:t>       </a:t>
            </a:r>
            <a:r>
              <a:rPr lang="en-US" altLang="zh-CN" dirty="0"/>
              <a:t>The famous CU-ICAR "Deep Orange" project publicly launches a concept car every two years). "Deep Orange" allows students to participate in the whole process of car design from the initial concept design to the final landing of the whole vehicle, providing automotive design (including the HMI design, body design, chassis design, etc.) and hands-on engineering experience. I am mainly responsible for the design, installation, and testing of traditional automotive sensors (various temperature and speed sensors, collision sensors, etc.) and intelligent driving perception sensors (cameras, LiDAR, etc.). </a:t>
            </a:r>
            <a:endParaRPr lang="zh-CN" altLang="en-US" sz="2000" dirty="0"/>
          </a:p>
        </p:txBody>
      </p:sp>
      <p:sp>
        <p:nvSpPr>
          <p:cNvPr id="10" name="文本框 9"/>
          <p:cNvSpPr txBox="1"/>
          <p:nvPr/>
        </p:nvSpPr>
        <p:spPr>
          <a:xfrm>
            <a:off x="331728" y="3648725"/>
            <a:ext cx="3373247" cy="264751"/>
          </a:xfrm>
          <a:prstGeom prst="rect">
            <a:avLst/>
          </a:prstGeom>
          <a:noFill/>
        </p:spPr>
        <p:txBody>
          <a:bodyPr wrap="square">
            <a:spAutoFit/>
          </a:bodyPr>
          <a:lstStyle/>
          <a:p>
            <a:pPr indent="800100">
              <a:lnSpc>
                <a:spcPts val="1200"/>
              </a:lnSpc>
            </a:pPr>
            <a:r>
              <a:rPr lang="en-US" altLang="zh-CN" sz="1800" kern="1200" dirty="0">
                <a:solidFill>
                  <a:srgbClr val="000000"/>
                </a:solidFill>
                <a:effectLst/>
                <a:latin typeface="等线" panose="02010600030101010101" charset="-122"/>
                <a:ea typeface="宋体" panose="02010600030101010101" pitchFamily="2" charset="-122"/>
                <a:cs typeface="Times New Roman" panose="02020603050405020304" pitchFamily="18" charset="0"/>
              </a:rPr>
              <a:t>Deep Orange 3</a:t>
            </a:r>
            <a:endParaRPr lang="zh-CN" altLang="zh-CN" sz="2400" dirty="0">
              <a:effectLst/>
              <a:latin typeface="宋体" panose="02010600030101010101" pitchFamily="2" charset="-122"/>
              <a:ea typeface="宋体" panose="02010600030101010101" pitchFamily="2" charset="-122"/>
              <a:cs typeface="宋体" panose="02010600030101010101" pitchFamily="2" charset="-122"/>
            </a:endParaRPr>
          </a:p>
        </p:txBody>
      </p:sp>
      <p:sp>
        <p:nvSpPr>
          <p:cNvPr id="11" name="文本框 10"/>
          <p:cNvSpPr txBox="1"/>
          <p:nvPr/>
        </p:nvSpPr>
        <p:spPr>
          <a:xfrm>
            <a:off x="4649884" y="3617962"/>
            <a:ext cx="3208345" cy="369332"/>
          </a:xfrm>
          <a:prstGeom prst="rect">
            <a:avLst/>
          </a:prstGeom>
          <a:noFill/>
        </p:spPr>
        <p:txBody>
          <a:bodyPr wrap="square">
            <a:spAutoFit/>
          </a:bodyPr>
          <a:lstStyle/>
          <a:p>
            <a:r>
              <a:rPr lang="en-US" altLang="zh-CN" sz="1800" kern="1200" dirty="0">
                <a:solidFill>
                  <a:srgbClr val="000000"/>
                </a:solidFill>
                <a:effectLst/>
                <a:latin typeface="等线" panose="02010600030101010101" charset="-122"/>
                <a:ea typeface="宋体" panose="02010600030101010101" pitchFamily="2" charset="-122"/>
                <a:cs typeface="Times New Roman" panose="02020603050405020304" pitchFamily="18" charset="0"/>
              </a:rPr>
              <a:t>Deep Orange 3</a:t>
            </a:r>
            <a:r>
              <a:rPr lang="zh-CN" altLang="zh-CN" sz="1800" kern="1200" dirty="0">
                <a:solidFill>
                  <a:srgbClr val="000000"/>
                </a:solidFill>
                <a:effectLst/>
                <a:latin typeface="宋体" panose="02010600030101010101" pitchFamily="2" charset="-122"/>
                <a:ea typeface="等线" panose="02010600030101010101" charset="-122"/>
                <a:cs typeface="Times New Roman" panose="02020603050405020304" pitchFamily="18" charset="0"/>
              </a:rPr>
              <a:t>的内饰</a:t>
            </a:r>
            <a:endParaRPr lang="zh-CN" altLang="en-US" dirty="0"/>
          </a:p>
        </p:txBody>
      </p:sp>
      <p:sp>
        <p:nvSpPr>
          <p:cNvPr id="12" name="文本框 11"/>
          <p:cNvSpPr txBox="1"/>
          <p:nvPr/>
        </p:nvSpPr>
        <p:spPr>
          <a:xfrm>
            <a:off x="8439930" y="3670252"/>
            <a:ext cx="2688878" cy="264751"/>
          </a:xfrm>
          <a:prstGeom prst="rect">
            <a:avLst/>
          </a:prstGeom>
          <a:noFill/>
        </p:spPr>
        <p:txBody>
          <a:bodyPr wrap="square">
            <a:spAutoFit/>
          </a:bodyPr>
          <a:lstStyle/>
          <a:p>
            <a:pPr indent="800100">
              <a:lnSpc>
                <a:spcPts val="1200"/>
              </a:lnSpc>
            </a:pPr>
            <a:r>
              <a:rPr lang="en-US" altLang="zh-CN" sz="1800" kern="1200" dirty="0">
                <a:solidFill>
                  <a:srgbClr val="000000"/>
                </a:solidFill>
                <a:effectLst/>
                <a:latin typeface="等线" panose="02010600030101010101" charset="-122"/>
                <a:ea typeface="宋体" panose="02010600030101010101" pitchFamily="2" charset="-122"/>
                <a:cs typeface="Times New Roman" panose="02020603050405020304" pitchFamily="18" charset="0"/>
              </a:rPr>
              <a:t>Deep Orange 6</a:t>
            </a:r>
            <a:endParaRPr lang="zh-CN" altLang="zh-CN" sz="2400" dirty="0">
              <a:effectLst/>
              <a:latin typeface="宋体" panose="02010600030101010101" pitchFamily="2" charset="-122"/>
              <a:ea typeface="宋体" panose="02010600030101010101" pitchFamily="2" charset="-122"/>
              <a:cs typeface="宋体" panose="02010600030101010101" pitchFamily="2" charset="-122"/>
            </a:endParaRPr>
          </a:p>
        </p:txBody>
      </p:sp>
      <p:pic>
        <p:nvPicPr>
          <p:cNvPr id="18" name="图片 17">
            <a:extLst>
              <a:ext uri="{FF2B5EF4-FFF2-40B4-BE49-F238E27FC236}">
                <a16:creationId xmlns:a16="http://schemas.microsoft.com/office/drawing/2014/main" id="{42188F96-DE20-4EB1-8F2E-52FF854BA596}"/>
              </a:ext>
            </a:extLst>
          </p:cNvPr>
          <p:cNvPicPr>
            <a:picLocks noChangeAspect="1"/>
          </p:cNvPicPr>
          <p:nvPr/>
        </p:nvPicPr>
        <p:blipFill rotWithShape="1">
          <a:blip r:embed="rId6"/>
          <a:srcRect t="34579" b="39685"/>
          <a:stretch>
            <a:fillRect/>
          </a:stretch>
        </p:blipFill>
        <p:spPr>
          <a:xfrm>
            <a:off x="11012129" y="6507858"/>
            <a:ext cx="1059437" cy="272659"/>
          </a:xfrm>
          <a:prstGeom prst="rect">
            <a:avLst/>
          </a:prstGeom>
        </p:spPr>
      </p:pic>
      <p:pic>
        <p:nvPicPr>
          <p:cNvPr id="20" name="图片 19">
            <a:extLst>
              <a:ext uri="{FF2B5EF4-FFF2-40B4-BE49-F238E27FC236}">
                <a16:creationId xmlns:a16="http://schemas.microsoft.com/office/drawing/2014/main" id="{CEAFB891-9EDE-A07E-68E6-466EB7FB673B}"/>
              </a:ext>
            </a:extLst>
          </p:cNvPr>
          <p:cNvPicPr>
            <a:picLocks noChangeAspect="1"/>
          </p:cNvPicPr>
          <p:nvPr/>
        </p:nvPicPr>
        <p:blipFill>
          <a:blip r:embed="rId7"/>
          <a:stretch>
            <a:fillRect/>
          </a:stretch>
        </p:blipFill>
        <p:spPr>
          <a:xfrm>
            <a:off x="265673" y="6227680"/>
            <a:ext cx="589709" cy="486850"/>
          </a:xfrm>
          <a:prstGeom prst="rect">
            <a:avLst/>
          </a:prstGeom>
        </p:spPr>
      </p:pic>
      <mc:AlternateContent xmlns:mc="http://schemas.openxmlformats.org/markup-compatibility/2006" xmlns:p14="http://schemas.microsoft.com/office/powerpoint/2010/main">
        <mc:Choice Requires="p14">
          <p:contentPart p14:bwMode="auto" r:id="rId8">
            <p14:nvContentPartPr>
              <p14:cNvPr id="2" name="墨迹 1">
                <a:extLst>
                  <a:ext uri="{FF2B5EF4-FFF2-40B4-BE49-F238E27FC236}">
                    <a16:creationId xmlns:a16="http://schemas.microsoft.com/office/drawing/2014/main" id="{E7E92301-B29D-DAD0-DD22-3E90705E9184}"/>
                  </a:ext>
                </a:extLst>
              </p14:cNvPr>
              <p14:cNvContentPartPr/>
              <p14:nvPr/>
            </p14:nvContentPartPr>
            <p14:xfrm>
              <a:off x="8934480" y="5975280"/>
              <a:ext cx="360" cy="360"/>
            </p14:xfrm>
          </p:contentPart>
        </mc:Choice>
        <mc:Fallback xmlns="">
          <p:pic>
            <p:nvPicPr>
              <p:cNvPr id="2" name="墨迹 1">
                <a:extLst>
                  <a:ext uri="{FF2B5EF4-FFF2-40B4-BE49-F238E27FC236}">
                    <a16:creationId xmlns:a16="http://schemas.microsoft.com/office/drawing/2014/main" id="{E7E92301-B29D-DAD0-DD22-3E90705E9184}"/>
                  </a:ext>
                </a:extLst>
              </p:cNvPr>
              <p:cNvPicPr/>
              <p:nvPr/>
            </p:nvPicPr>
            <p:blipFill>
              <a:blip r:embed="rId9"/>
              <a:stretch>
                <a:fillRect/>
              </a:stretch>
            </p:blipFill>
            <p:spPr>
              <a:xfrm>
                <a:off x="8918640" y="5911920"/>
                <a:ext cx="31680" cy="127080"/>
              </a:xfrm>
              <a:prstGeom prst="rect">
                <a:avLst/>
              </a:prstGeom>
            </p:spPr>
          </p:pic>
        </mc:Fallback>
      </mc:AlternateContent>
    </p:spTree>
    <p:extLst>
      <p:ext uri="{BB962C8B-B14F-4D97-AF65-F5344CB8AC3E}">
        <p14:creationId xmlns:p14="http://schemas.microsoft.com/office/powerpoint/2010/main" val="1439573358"/>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4832</TotalTime>
  <Words>809</Words>
  <Application>Microsoft Office PowerPoint</Application>
  <PresentationFormat>宽屏</PresentationFormat>
  <Paragraphs>61</Paragraphs>
  <Slides>10</Slides>
  <Notes>3</Notes>
  <HiddenSlides>0</HiddenSlides>
  <MMClips>8</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10</vt:i4>
      </vt:variant>
    </vt:vector>
  </HeadingPairs>
  <TitlesOfParts>
    <vt:vector size="18" baseType="lpstr">
      <vt:lpstr>等线</vt:lpstr>
      <vt:lpstr>等线 Light</vt:lpstr>
      <vt:lpstr>微软雅黑</vt:lpstr>
      <vt:lpstr>宋体</vt:lpstr>
      <vt:lpstr>Arial</vt:lpstr>
      <vt:lpstr>Calibri</vt:lpstr>
      <vt:lpstr>Times New Roman</vt:lpstr>
      <vt:lpstr>Office 主题​​</vt:lpstr>
      <vt:lpstr>PowerPoint 演示文稿</vt:lpstr>
      <vt:lpstr>PowerPoint 演示文稿</vt:lpstr>
      <vt:lpstr>PowerPoint 演示文稿</vt:lpstr>
      <vt:lpstr>PowerPoint 演示文稿</vt:lpstr>
      <vt:lpstr>PowerPoint 演示文稿</vt:lpstr>
      <vt:lpstr>1.2  Connected Vehicle Systems, CVS  · Energy consumption by connected vehicles  · Planning and control mixed (auto vs. human) connected vehicles    · Collaborative perception and sensing in connected vehicles</vt:lpstr>
      <vt:lpstr>PowerPoint 演示文稿</vt:lpstr>
      <vt:lpstr>PowerPoint 演示文稿</vt:lpstr>
      <vt:lpstr>PowerPoint 演示文稿</vt:lpstr>
      <vt:lpstr>可百度搜索  “ Deep Orange项目” ： https://www.baidu.com/baidu?tn=monline_4_dg&amp;ie=utf-8&amp;wd=Deep+Orange%E9%A1%B9%E7%9B%AE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殷雷 林</dc:creator>
  <cp:lastModifiedBy>Bangquan Xie</cp:lastModifiedBy>
  <cp:revision>800</cp:revision>
  <dcterms:created xsi:type="dcterms:W3CDTF">2021-04-18T23:26:00Z</dcterms:created>
  <dcterms:modified xsi:type="dcterms:W3CDTF">2023-08-24T08:54:32Z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2052-11.1.0.10495</vt:lpwstr>
  </property>
  <property fmtid="{D5CDD505-2E9C-101B-9397-08002B2CF9AE}" pid="3" name="ICV">
    <vt:lpwstr>79D9CB437DC24F01B7688EC23FAB90E5</vt:lpwstr>
  </property>
</Properties>
</file>

<file path=docProps/thumbnail.jpeg>
</file>